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9" r:id="rId5"/>
    <p:sldId id="260" r:id="rId6"/>
    <p:sldId id="273" r:id="rId7"/>
  </p:sldIdLst>
  <p:sldSz cx="18288000" cy="10287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lacial Indifference" panose="020B0604020202020204" charset="0"/>
      <p:regular r:id="rId14"/>
    </p:embeddedFont>
    <p:embeddedFont>
      <p:font typeface="League Sparta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" userId="5f4cd121-e085-46fb-a450-d10438a7add8" providerId="ADAL" clId="{74DC46EB-2251-4901-AEBD-12F5C9A751CF}"/>
    <pc:docChg chg="undo redo custSel modSld">
      <pc:chgData name="Info" userId="5f4cd121-e085-46fb-a450-d10438a7add8" providerId="ADAL" clId="{74DC46EB-2251-4901-AEBD-12F5C9A751CF}" dt="2020-12-29T15:56:29.695" v="98" actId="20577"/>
      <pc:docMkLst>
        <pc:docMk/>
      </pc:docMkLst>
      <pc:sldChg chg="modSp mod">
        <pc:chgData name="Info" userId="5f4cd121-e085-46fb-a450-d10438a7add8" providerId="ADAL" clId="{74DC46EB-2251-4901-AEBD-12F5C9A751CF}" dt="2020-12-29T15:45:32.488" v="3" actId="20577"/>
        <pc:sldMkLst>
          <pc:docMk/>
          <pc:sldMk cId="0" sldId="258"/>
        </pc:sldMkLst>
        <pc:spChg chg="mod">
          <ac:chgData name="Info" userId="5f4cd121-e085-46fb-a450-d10438a7add8" providerId="ADAL" clId="{74DC46EB-2251-4901-AEBD-12F5C9A751CF}" dt="2020-12-29T15:45:32.488" v="3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Info" userId="5f4cd121-e085-46fb-a450-d10438a7add8" providerId="ADAL" clId="{74DC46EB-2251-4901-AEBD-12F5C9A751CF}" dt="2020-12-29T15:56:29.695" v="98" actId="20577"/>
        <pc:sldMkLst>
          <pc:docMk/>
          <pc:sldMk cId="0" sldId="263"/>
        </pc:sldMkLst>
        <pc:spChg chg="mod">
          <ac:chgData name="Info" userId="5f4cd121-e085-46fb-a450-d10438a7add8" providerId="ADAL" clId="{74DC46EB-2251-4901-AEBD-12F5C9A751CF}" dt="2020-12-29T15:56:29.695" v="98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Info" userId="5f4cd121-e085-46fb-a450-d10438a7add8" providerId="ADAL" clId="{74DC46EB-2251-4901-AEBD-12F5C9A751CF}" dt="2020-12-29T15:49:27.862" v="44" actId="1076"/>
        <pc:sldMkLst>
          <pc:docMk/>
          <pc:sldMk cId="946794337" sldId="267"/>
        </pc:sldMkLst>
        <pc:spChg chg="mod">
          <ac:chgData name="Info" userId="5f4cd121-e085-46fb-a450-d10438a7add8" providerId="ADAL" clId="{74DC46EB-2251-4901-AEBD-12F5C9A751CF}" dt="2020-12-29T15:48:54.736" v="39" actId="1076"/>
          <ac:spMkLst>
            <pc:docMk/>
            <pc:sldMk cId="946794337" sldId="267"/>
            <ac:spMk id="5" creationId="{00000000-0000-0000-0000-000000000000}"/>
          </ac:spMkLst>
        </pc:spChg>
        <pc:spChg chg="mod">
          <ac:chgData name="Info" userId="5f4cd121-e085-46fb-a450-d10438a7add8" providerId="ADAL" clId="{74DC46EB-2251-4901-AEBD-12F5C9A751CF}" dt="2020-12-29T15:49:27.862" v="44" actId="1076"/>
          <ac:spMkLst>
            <pc:docMk/>
            <pc:sldMk cId="946794337" sldId="267"/>
            <ac:spMk id="6" creationId="{00000000-0000-0000-0000-000000000000}"/>
          </ac:spMkLst>
        </pc:spChg>
      </pc:sldChg>
      <pc:sldChg chg="modSp mod">
        <pc:chgData name="Info" userId="5f4cd121-e085-46fb-a450-d10438a7add8" providerId="ADAL" clId="{74DC46EB-2251-4901-AEBD-12F5C9A751CF}" dt="2020-12-29T15:51:55.813" v="71" actId="20577"/>
        <pc:sldMkLst>
          <pc:docMk/>
          <pc:sldMk cId="2291808418" sldId="273"/>
        </pc:sldMkLst>
        <pc:spChg chg="mod">
          <ac:chgData name="Info" userId="5f4cd121-e085-46fb-a450-d10438a7add8" providerId="ADAL" clId="{74DC46EB-2251-4901-AEBD-12F5C9A751CF}" dt="2020-12-29T15:50:22.238" v="51" actId="14100"/>
          <ac:spMkLst>
            <pc:docMk/>
            <pc:sldMk cId="2291808418" sldId="273"/>
            <ac:spMk id="4" creationId="{865F3EEF-4003-497A-B3B3-9F78BAACE0FA}"/>
          </ac:spMkLst>
        </pc:spChg>
        <pc:spChg chg="mod">
          <ac:chgData name="Info" userId="5f4cd121-e085-46fb-a450-d10438a7add8" providerId="ADAL" clId="{74DC46EB-2251-4901-AEBD-12F5C9A751CF}" dt="2020-12-29T15:51:55.813" v="71" actId="20577"/>
          <ac:spMkLst>
            <pc:docMk/>
            <pc:sldMk cId="2291808418" sldId="273"/>
            <ac:spMk id="9" creationId="{757E5714-447D-4963-A298-E9D6732C5B75}"/>
          </ac:spMkLst>
        </pc:spChg>
      </pc:sldChg>
      <pc:sldChg chg="modSp mod">
        <pc:chgData name="Info" userId="5f4cd121-e085-46fb-a450-d10438a7add8" providerId="ADAL" clId="{74DC46EB-2251-4901-AEBD-12F5C9A751CF}" dt="2020-12-29T15:46:35.211" v="11" actId="20577"/>
        <pc:sldMkLst>
          <pc:docMk/>
          <pc:sldMk cId="994681763" sldId="279"/>
        </pc:sldMkLst>
        <pc:spChg chg="mod">
          <ac:chgData name="Info" userId="5f4cd121-e085-46fb-a450-d10438a7add8" providerId="ADAL" clId="{74DC46EB-2251-4901-AEBD-12F5C9A751CF}" dt="2020-12-29T15:46:35.211" v="11" actId="20577"/>
          <ac:spMkLst>
            <pc:docMk/>
            <pc:sldMk cId="994681763" sldId="27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GLT- JA CLT-TUOTTEIDEN KÄYTÖN OHJEET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rakennus, istuminen, koroke, mies&#10;&#10;Kuvaus luotu automaattisesti">
            <a:extLst>
              <a:ext uri="{FF2B5EF4-FFF2-40B4-BE49-F238E27FC236}">
                <a16:creationId xmlns:a16="http://schemas.microsoft.com/office/drawing/2014/main" id="{07D41CF5-5C22-4D8C-A6DD-E384F696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65" y="-132414"/>
            <a:ext cx="15944841" cy="1060991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1503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54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LUENTO 3: GLT- JA CLT-TUOTTEIDEN KÄYTÖN OHJEET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OPINTOYKSIKKÖ 2: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PUURAKENTAMINEN, REKONSTRUKTOINTI JA PURKAMINEN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isä, rakennus, ikkuna, pöytä&#10;&#10;Kuvaus luotu automaattisesti">
            <a:extLst>
              <a:ext uri="{FF2B5EF4-FFF2-40B4-BE49-F238E27FC236}">
                <a16:creationId xmlns:a16="http://schemas.microsoft.com/office/drawing/2014/main" id="{616FECED-BE4C-406A-BC76-6593D2BC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29" y="457200"/>
            <a:ext cx="12843071" cy="8572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8"/>
            <a:ext cx="8385423" cy="8119650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381610"/>
              <a:ext cx="9214823" cy="2282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 GLT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CLT 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GLT- JA CLT-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tuotteiden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käyttäminen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Asennustyö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22953" y="163218"/>
            <a:ext cx="8385423" cy="6944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GLT, eli suomeksi liimapuulla tarkoitetaan lamelleista liimaamalla valmistettua puutuotetta, joka koostuu vähintään kahdesta 45 mm paksusta, höylätystä sahatavaralamellista, joiden syysuunta on tuotteen pituussuuntainen. </a:t>
            </a:r>
          </a:p>
          <a:p>
            <a:pPr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Liimapuupalkeilla on hyvä palonkestokyky, eivätkä ne eivät taivu kuu­muuden vaikutuksesta kuten esim. rautapalkit. Liimapuun hiiltymisnopeus on noin 0,6 mm mi­nuutissa ja liimapuun sisään upotetut teräsosat ovat myös vastaavan ajan palosuojattuina.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Liimapuuta käytetään mm. teollisuus- ja urheiluhalleissa, suurmyymälöissä, näyttelyhalleissa ja kouluissa, mutta myös hirsiaihioina, pientaloissa ja navetoissa.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278094"/>
            <a:chOff x="0" y="-95249"/>
            <a:chExt cx="9216551" cy="570412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704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GLT </a:t>
              </a:r>
            </a:p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(Glue Laminated Timber)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22953" y="163218"/>
            <a:ext cx="8385423" cy="868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CLT koostuu kolmesta tai viidestä ristiin liimatuista lautakerroksesta, mutta niitä voi olla useampikin. Levyyn käytettävät laudat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lujuuslajitellaan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sormijatketaan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, jolloin muodostuu hyvin paloa kestävä, erittäin luja ja jäykkä, mutta kevyt rakennuslevy.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Raaka-aineena on kuusta tai mäntyä, mutta näkyvissä pinnoissa voidaan käyttää myös muita puulajeja.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CLT-levyn valmistustekniikoita on useita.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457200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Syrjäliimatussa levyssä lautakerrokset liimataan ensin liimalevyiksi ja vasta sitten päällekkäiset tasot liimataan ristiin ladottuna.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457200" indent="-4572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Syrjäliimaus voidaan jättää pois, jolloin laudat ladotaan ristiin ja liimaa levitetään kerroksittain lautojen lappeille.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Valittu liimaustapa vaikuttaa levyn ominaisuuksiin.</a:t>
            </a:r>
            <a:endParaRPr lang="fi-FI" sz="20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4" y="957263"/>
            <a:ext cx="7378795" cy="4278094"/>
            <a:chOff x="-1" y="-95249"/>
            <a:chExt cx="9838392" cy="5704126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5704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CLT</a:t>
              </a:r>
            </a:p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(Cross Laminated Timber)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2" name="Kuva 11" descr="Kuva, joka sisältää kohteen ulko, tehdas, rakennus, juna&#10;&#10;Kuvaus luotu automaattisesti">
            <a:extLst>
              <a:ext uri="{FF2B5EF4-FFF2-40B4-BE49-F238E27FC236}">
                <a16:creationId xmlns:a16="http://schemas.microsoft.com/office/drawing/2014/main" id="{981E7CD0-F086-48F5-997A-0525C09A4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12" y="5326062"/>
            <a:ext cx="6948726" cy="46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GLT- ja CLT-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tuotteiden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käyttäminen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materiaalina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sitoo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itseensä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hiiltä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joten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puutuote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rakenteessa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toimii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hiilivarastona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uusiutuva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CLT ja GLT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soveltuvat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erinomaisesti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erilaisten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rakennusteknologioiden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osaksi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muotoon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työstäminen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nopeaa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eikä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vaadi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erikoisteknologiaa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Massiivipuu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lämpöä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varastoiva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kosteutta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tasapainottava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se on tutu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turvallinen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ekologinen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kotimainen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47339"/>
            <a:chOff x="0" y="-19050"/>
            <a:chExt cx="9013889" cy="2637282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73352"/>
              <a:ext cx="9013889" cy="18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Levy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tuo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rakenteeseen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mittatarkkuutta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joten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levyjen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tai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levyistä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tehtyjen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tilaelementtien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asennus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on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nopeaa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koska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erillisiä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jäykisteitä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tai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koolauksia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tarvita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82040" y="895538"/>
            <a:ext cx="162687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Asennustyö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1754748"/>
            <a:ext cx="16268700" cy="7401518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7E5714-447D-4963-A298-E9D6732C5B75}"/>
              </a:ext>
            </a:extLst>
          </p:cNvPr>
          <p:cNvSpPr txBox="1"/>
          <p:nvPr/>
        </p:nvSpPr>
        <p:spPr>
          <a:xfrm>
            <a:off x="1150800" y="1867419"/>
            <a:ext cx="16108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456A2C"/>
                </a:solidFill>
                <a:latin typeface="Glacial Indifference" panose="020B0604020202020204" charset="0"/>
              </a:rPr>
              <a:t>Rakennesuunnittelijan on annettava elementtien asennussuunnitelmaa varten riittävät </a:t>
            </a:r>
            <a:r>
              <a:rPr lang="fi-FI" sz="2400" dirty="0">
                <a:solidFill>
                  <a:srgbClr val="456A2C"/>
                </a:solidFill>
                <a:latin typeface="Glacial Indifference" panose="020B0604020202020204" charset="0"/>
              </a:rPr>
              <a:t>tiedot turvallisesta nostosta, käsittelystä, työnaikaisista asennustasoista, asennusjärjestyksestä</a:t>
            </a:r>
            <a:r>
              <a:rPr lang="fi-FI" sz="2400" b="0" i="0" u="none" strike="noStrike" baseline="0" dirty="0">
                <a:solidFill>
                  <a:srgbClr val="456A2C"/>
                </a:solidFill>
                <a:latin typeface="Glacial Indifference" panose="020B0604020202020204" charset="0"/>
              </a:rPr>
              <a:t>, väliaikaisesta tuennasta ja lopullisesta kiinnittämisestä.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i="0" u="none" strike="noStrike" baseline="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456A2C"/>
                </a:solidFill>
                <a:latin typeface="Glacial Indifference" panose="020B0604020202020204" charset="0"/>
              </a:rPr>
              <a:t>Asennustyöstä laaditaan työmaalle kirjallinen asennussuunnitelma, </a:t>
            </a:r>
            <a:r>
              <a:rPr lang="fi-FI" sz="2400" dirty="0">
                <a:solidFill>
                  <a:srgbClr val="456A2C"/>
                </a:solidFill>
                <a:latin typeface="Glacial Indifference" panose="020B0604020202020204" charset="0"/>
              </a:rPr>
              <a:t>jonka allekirjoittavat päärakennesuunnittelija, asennustyönjohtaja ja päätoteuttajan vastaava mestari</a:t>
            </a:r>
            <a:r>
              <a:rPr lang="fi-FI" sz="2400" b="0" i="0" u="none" strike="noStrike" baseline="0" dirty="0">
                <a:solidFill>
                  <a:srgbClr val="456A2C"/>
                </a:solidFill>
                <a:latin typeface="Glacial Indifference" panose="020B060402020202020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i="0" u="none" strike="noStrike" baseline="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456A2C"/>
                </a:solidFill>
                <a:latin typeface="Glacial Indifference" panose="020B0604020202020204" charset="0"/>
              </a:rPr>
              <a:t>Asennussuunnitelmassa huomioidaan mm. elementtien väliaikaisvarastointi, nostoapuvälineet, liitosten materiaalit, liitostavat, elementtien suojaaminen, elementtien asennusaikainen tuenta, vähimmäistukipinnat ja asennusjärjestys.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b="0" i="0" u="none" strike="noStrike" baseline="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i="0" u="none" strike="noStrike" baseline="0" dirty="0">
                <a:solidFill>
                  <a:srgbClr val="456A2C"/>
                </a:solidFill>
                <a:latin typeface="Glacial Indifference" panose="020B0604020202020204" charset="0"/>
              </a:rPr>
              <a:t>Mahdolliset muutokset hyväksytetään ennen työn aloittamista vastaavalla rakennesuunnittelijalla</a:t>
            </a:r>
            <a:r>
              <a:rPr lang="fi-FI" sz="2400" dirty="0">
                <a:solidFill>
                  <a:srgbClr val="456A2C"/>
                </a:solidFill>
                <a:latin typeface="Glacial Indifference" panose="020B0604020202020204" charset="0"/>
              </a:rPr>
              <a:t> ja e</a:t>
            </a:r>
            <a:r>
              <a:rPr lang="fi-FI" sz="2400" b="0" i="0" u="none" strike="noStrike" baseline="0" dirty="0">
                <a:solidFill>
                  <a:srgbClr val="456A2C"/>
                </a:solidFill>
                <a:latin typeface="Glacial Indifference" panose="020B0604020202020204" charset="0"/>
              </a:rPr>
              <a:t>lementit on nostettava ja asennettava asennussuunnitelman ja elementinvalmistajan ohjeiden mukaan. </a:t>
            </a:r>
          </a:p>
        </p:txBody>
      </p:sp>
    </p:spTree>
    <p:extLst>
      <p:ext uri="{BB962C8B-B14F-4D97-AF65-F5344CB8AC3E}">
        <p14:creationId xmlns:p14="http://schemas.microsoft.com/office/powerpoint/2010/main" val="229180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 + Glacial Indifference">
      <a:majorFont>
        <a:latin typeface="Arial Black"/>
        <a:ea typeface=""/>
        <a:cs typeface=""/>
      </a:majorFont>
      <a:minorFont>
        <a:latin typeface="Glacial Indifferen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400</Words>
  <Application>Microsoft Office PowerPoint</Application>
  <PresentationFormat>Mukautettu</PresentationFormat>
  <Paragraphs>52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 Black</vt:lpstr>
      <vt:lpstr>Glacial Indifference</vt:lpstr>
      <vt:lpstr>Arial</vt:lpstr>
      <vt:lpstr>Calibri</vt:lpstr>
      <vt:lpstr>League Spartan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64</cp:revision>
  <dcterms:created xsi:type="dcterms:W3CDTF">2006-08-16T00:00:00Z</dcterms:created>
  <dcterms:modified xsi:type="dcterms:W3CDTF">2022-04-19T19:04:16Z</dcterms:modified>
  <dc:identifier>DAD7Xzioke4</dc:identifier>
</cp:coreProperties>
</file>