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79" r:id="rId5"/>
    <p:sldId id="260" r:id="rId6"/>
    <p:sldId id="273"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Glacial Indifference" panose="020B0604020202020204" charset="0"/>
      <p:regular r:id="rId13"/>
    </p:embeddedFont>
    <p:embeddedFont>
      <p:font typeface="Glacial Indifference Bold" panose="020B0604020202020204" charset="0"/>
      <p:regular r:id="rId14"/>
    </p:embeddedFont>
    <p:embeddedFont>
      <p:font typeface="League Spartan"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11/8/2021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‹Nr.›</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3</a:t>
            </a:fld>
            <a:endParaRPr lang="en-US"/>
          </a:p>
        </p:txBody>
      </p:sp>
    </p:spTree>
    <p:extLst>
      <p:ext uri="{BB962C8B-B14F-4D97-AF65-F5344CB8AC3E}">
        <p14:creationId xmlns:p14="http://schemas.microsoft.com/office/powerpoint/2010/main" val="270951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4</a:t>
            </a:fld>
            <a:endParaRPr lang="en-US"/>
          </a:p>
        </p:txBody>
      </p:sp>
    </p:spTree>
    <p:extLst>
      <p:ext uri="{BB962C8B-B14F-4D97-AF65-F5344CB8AC3E}">
        <p14:creationId xmlns:p14="http://schemas.microsoft.com/office/powerpoint/2010/main" val="202469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GUIDELINES ON WORK WITH GLT AND CLT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4" name="Kuva 13" descr="Kuva, joka sisältää kohteen rakennus, istuminen, koroke, mies&#10;&#10;Kuvaus luotu automaattisesti">
            <a:extLst>
              <a:ext uri="{FF2B5EF4-FFF2-40B4-BE49-F238E27FC236}">
                <a16:creationId xmlns:a16="http://schemas.microsoft.com/office/drawing/2014/main" id="{07D41CF5-5C22-4D8C-A6DD-E384F6967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265" y="-132414"/>
            <a:ext cx="15944841" cy="10609913"/>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510363"/>
            </a:xfrm>
            <a:prstGeom prst="rect">
              <a:avLst/>
            </a:prstGeom>
            <a:grpFill/>
          </p:spPr>
          <p:txBody>
            <a:bodyPr wrap="square" lIns="0" tIns="0" rIns="0" bIns="0" rtlCol="0" anchor="t">
              <a:spAutoFit/>
            </a:bodyPr>
            <a:lstStyle/>
            <a:p>
              <a:pPr algn="l">
                <a:lnSpc>
                  <a:spcPts val="10580"/>
                </a:lnSpc>
              </a:pPr>
              <a:r>
                <a:rPr lang="en-US" sz="6600" spc="92" dirty="0">
                  <a:solidFill>
                    <a:srgbClr val="FEFFF8"/>
                  </a:solidFill>
                  <a:latin typeface="League Spartan"/>
                </a:rPr>
                <a:t>RICHTLINIEN FÜR DIE ARBEIT MIT GLT UND CLT</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03-3/ LU2: </a:t>
              </a:r>
              <a:r>
                <a:rPr lang="fi-FI" sz="2400" spc="150" dirty="0">
                  <a:solidFill>
                    <a:srgbClr val="FEFFF8"/>
                  </a:solidFill>
                  <a:latin typeface="Glacial Indifference Bold"/>
                </a:rPr>
                <a:t>HOLZBAU, RENOVIERUNG UND ABBRUCH</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8" name="Kuva 7" descr="Kuva, joka sisältää kohteen sisä, rakennus, ikkuna, pöytä&#10;&#10;Kuvaus luotu automaattisesti">
            <a:extLst>
              <a:ext uri="{FF2B5EF4-FFF2-40B4-BE49-F238E27FC236}">
                <a16:creationId xmlns:a16="http://schemas.microsoft.com/office/drawing/2014/main" id="{616FECED-BE4C-406A-BC76-6593D2BC5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929" y="457200"/>
            <a:ext cx="12843071" cy="8572500"/>
          </a:xfrm>
          <a:prstGeom prst="rect">
            <a:avLst/>
          </a:prstGeom>
        </p:spPr>
      </p:pic>
      <p:grpSp>
        <p:nvGrpSpPr>
          <p:cNvPr id="3" name="Group 3"/>
          <p:cNvGrpSpPr/>
          <p:nvPr/>
        </p:nvGrpSpPr>
        <p:grpSpPr>
          <a:xfrm>
            <a:off x="1219200" y="-472888"/>
            <a:ext cx="8385423" cy="8119650"/>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1395253"/>
            </a:xfrm>
            <a:prstGeom prst="rect">
              <a:avLst/>
            </a:prstGeom>
            <a:grpFill/>
          </p:spPr>
          <p:txBody>
            <a:bodyPr lIns="0" tIns="0" rIns="0" bIns="0" rtlCol="0" anchor="t">
              <a:spAutoFit/>
            </a:bodyPr>
            <a:lstStyle/>
            <a:p>
              <a:pPr algn="l">
                <a:lnSpc>
                  <a:spcPts val="8370"/>
                </a:lnSpc>
              </a:pPr>
              <a:r>
                <a:rPr lang="en-US" sz="6200" spc="310" dirty="0">
                  <a:solidFill>
                    <a:srgbClr val="456A2C"/>
                  </a:solidFill>
                  <a:latin typeface="League Spartan"/>
                </a:rPr>
                <a:t>INHALTE</a:t>
              </a:r>
            </a:p>
          </p:txBody>
        </p:sp>
        <p:sp>
          <p:nvSpPr>
            <p:cNvPr id="6" name="TextBox 6"/>
            <p:cNvSpPr txBox="1"/>
            <p:nvPr/>
          </p:nvSpPr>
          <p:spPr>
            <a:xfrm>
              <a:off x="1002624" y="7381610"/>
              <a:ext cx="9214823" cy="2864032"/>
            </a:xfrm>
            <a:prstGeom prst="rect">
              <a:avLst/>
            </a:prstGeom>
            <a:grpFill/>
          </p:spPr>
          <p:txBody>
            <a:bodyPr lIns="0" tIns="0" rIns="0" bIns="0" rtlCol="0" anchor="t">
              <a:spAutoFit/>
            </a:bodyPr>
            <a:lstStyle/>
            <a:p>
              <a:pPr>
                <a:lnSpc>
                  <a:spcPts val="3359"/>
                </a:lnSpc>
              </a:pPr>
              <a:r>
                <a:rPr lang="en-US" sz="2400" spc="120" dirty="0">
                  <a:solidFill>
                    <a:srgbClr val="456A2C"/>
                  </a:solidFill>
                  <a:latin typeface="Glacial Indifference"/>
                </a:rPr>
                <a:t>-  GLT</a:t>
              </a:r>
            </a:p>
            <a:p>
              <a:pPr marL="342900" indent="-342900">
                <a:lnSpc>
                  <a:spcPts val="3359"/>
                </a:lnSpc>
                <a:buFontTx/>
                <a:buChar char="-"/>
              </a:pPr>
              <a:r>
                <a:rPr lang="en-US" sz="2400" spc="120" dirty="0">
                  <a:solidFill>
                    <a:srgbClr val="456A2C"/>
                  </a:solidFill>
                  <a:latin typeface="Glacial Indifference"/>
                </a:rPr>
                <a:t>CLT </a:t>
              </a:r>
            </a:p>
            <a:p>
              <a:pPr marL="342900" indent="-342900">
                <a:lnSpc>
                  <a:spcPts val="3359"/>
                </a:lnSpc>
                <a:buFontTx/>
                <a:buChar char="-"/>
              </a:pPr>
              <a:r>
                <a:rPr lang="en-US" sz="2400" spc="120" dirty="0" err="1">
                  <a:solidFill>
                    <a:srgbClr val="456A2C"/>
                  </a:solidFill>
                  <a:latin typeface="Glacial Indifference"/>
                </a:rPr>
                <a:t>Verwendung</a:t>
              </a:r>
              <a:r>
                <a:rPr lang="en-US" sz="2400" spc="120" dirty="0">
                  <a:solidFill>
                    <a:srgbClr val="456A2C"/>
                  </a:solidFill>
                  <a:latin typeface="Glacial Indifference"/>
                </a:rPr>
                <a:t> von GLT und CLT </a:t>
              </a:r>
              <a:r>
                <a:rPr lang="en-US" sz="2400" spc="120" dirty="0" err="1">
                  <a:solidFill>
                    <a:srgbClr val="456A2C"/>
                  </a:solidFill>
                  <a:latin typeface="Glacial Indifference"/>
                </a:rPr>
                <a:t>Produkten</a:t>
              </a:r>
              <a:endParaRPr lang="en-US" sz="2400" spc="120" dirty="0">
                <a:solidFill>
                  <a:srgbClr val="456A2C"/>
                </a:solidFill>
                <a:latin typeface="Glacial Indifference"/>
              </a:endParaRPr>
            </a:p>
            <a:p>
              <a:pPr marL="342900" indent="-342900">
                <a:lnSpc>
                  <a:spcPts val="3359"/>
                </a:lnSpc>
                <a:buFontTx/>
                <a:buChar char="-"/>
              </a:pPr>
              <a:r>
                <a:rPr lang="en-US" sz="2400" spc="120" dirty="0">
                  <a:solidFill>
                    <a:srgbClr val="456A2C"/>
                  </a:solidFill>
                  <a:latin typeface="Glacial Indifference"/>
                </a:rPr>
                <a:t>Montage</a:t>
              </a:r>
            </a:p>
            <a:p>
              <a:pPr marL="342900" indent="-342900">
                <a:lnSpc>
                  <a:spcPts val="3359"/>
                </a:lnSpc>
                <a:buFontTx/>
                <a:buChar char="-"/>
              </a:pPr>
              <a:r>
                <a:rPr lang="en-US" sz="2400" spc="120" dirty="0" err="1">
                  <a:solidFill>
                    <a:srgbClr val="456A2C"/>
                  </a:solidFill>
                  <a:latin typeface="Glacial Indifference"/>
                </a:rPr>
                <a:t>Häufig</a:t>
              </a:r>
              <a:r>
                <a:rPr lang="en-US" sz="2400" spc="120" dirty="0">
                  <a:solidFill>
                    <a:srgbClr val="456A2C"/>
                  </a:solidFill>
                  <a:latin typeface="Glacial Indifference"/>
                </a:rPr>
                <a:t> </a:t>
              </a:r>
              <a:r>
                <a:rPr lang="en-US" sz="2400" spc="120" dirty="0" err="1">
                  <a:solidFill>
                    <a:srgbClr val="456A2C"/>
                  </a:solidFill>
                  <a:latin typeface="Glacial Indifference"/>
                </a:rPr>
                <a:t>gestellte</a:t>
              </a:r>
              <a:r>
                <a:rPr lang="en-US" sz="2400" spc="120" dirty="0">
                  <a:solidFill>
                    <a:srgbClr val="456A2C"/>
                  </a:solidFill>
                  <a:latin typeface="Glacial Indifference"/>
                </a:rPr>
                <a:t> </a:t>
              </a:r>
              <a:r>
                <a:rPr lang="en-US" sz="2400" spc="120" dirty="0" err="1">
                  <a:solidFill>
                    <a:srgbClr val="456A2C"/>
                  </a:solidFill>
                  <a:latin typeface="Glacial Indifference"/>
                </a:rPr>
                <a:t>Fragen</a:t>
              </a:r>
              <a:endParaRPr lang="en-US" sz="2400" spc="120" dirty="0">
                <a:solidFill>
                  <a:srgbClr val="456A2C"/>
                </a:solidFill>
                <a:latin typeface="Glacial Indifference"/>
              </a:endParaRPr>
            </a:p>
          </p:txBody>
        </p:sp>
        <p:sp>
          <p:nvSpPr>
            <p:cNvPr id="7" name="TextBox 7"/>
            <p:cNvSpPr txBox="1"/>
            <p:nvPr/>
          </p:nvSpPr>
          <p:spPr>
            <a:xfrm>
              <a:off x="1001671" y="6425817"/>
              <a:ext cx="9215776" cy="820737"/>
            </a:xfrm>
            <a:prstGeom prst="rect">
              <a:avLst/>
            </a:prstGeom>
            <a:grpFill/>
          </p:spPr>
          <p:txBody>
            <a:bodyPr lIns="0" tIns="0" rIns="0" bIns="0" rtlCol="0" anchor="t">
              <a:spAutoFit/>
            </a:bodyPr>
            <a:lstStyle/>
            <a:p>
              <a:pPr algn="l">
                <a:lnSpc>
                  <a:spcPts val="4810"/>
                </a:lnSpc>
              </a:pPr>
              <a:endParaRPr lang="en-US" sz="3700"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22953" y="163218"/>
            <a:ext cx="8385423" cy="7380225"/>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fi-FI" sz="2400" spc="120" dirty="0">
                <a:solidFill>
                  <a:srgbClr val="456A2C"/>
                </a:solidFill>
                <a:latin typeface="Glacial Indifference"/>
              </a:rPr>
              <a:t>Als GLT oder Brettschichtholz wird ein Holzprodukt bezeichnet, das durch Verleimung von Lamellen hergestellt wird. Es besteht aus mind. zwei Lamellen aus 45 mm dickem, gehobeltem Schnittholz mit Faserrichtung längs des Produkts. </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fi-FI" sz="2400" spc="120" dirty="0">
                <a:solidFill>
                  <a:srgbClr val="456A2C"/>
                </a:solidFill>
                <a:latin typeface="Glacial Indifference"/>
              </a:rPr>
              <a:t>Brettschichtholzbalken sind sehr feuerbeständig und biegen sich nicht unter dem Einfluss von Hitze, wie z.B. Eisenträger. Die Karbonisierungsrate beträgt ungefähr 0,6 mm pro Minute und die Stahlteile im Brettschichtholz sind ebenso für einen entsprechenden Zeitraum feuerbeständig. </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Brettschichtholz</a:t>
            </a:r>
            <a:r>
              <a:rPr lang="en-US" sz="2400" spc="120" dirty="0">
                <a:solidFill>
                  <a:srgbClr val="456A2C"/>
                </a:solidFill>
                <a:latin typeface="Glacial Indifference"/>
              </a:rPr>
              <a:t> </a:t>
            </a:r>
            <a:r>
              <a:rPr lang="en-US" sz="2400" spc="120" dirty="0" err="1">
                <a:solidFill>
                  <a:srgbClr val="456A2C"/>
                </a:solidFill>
                <a:latin typeface="Glacial Indifference"/>
              </a:rPr>
              <a:t>wird</a:t>
            </a:r>
            <a:r>
              <a:rPr lang="en-US" sz="2400" spc="120" dirty="0">
                <a:solidFill>
                  <a:srgbClr val="456A2C"/>
                </a:solidFill>
                <a:latin typeface="Glacial Indifference"/>
              </a:rPr>
              <a:t> </a:t>
            </a:r>
            <a:r>
              <a:rPr lang="en-US" sz="2400" spc="120" dirty="0" err="1">
                <a:solidFill>
                  <a:srgbClr val="456A2C"/>
                </a:solidFill>
                <a:latin typeface="Glacial Indifference"/>
              </a:rPr>
              <a:t>z.B.</a:t>
            </a:r>
            <a:r>
              <a:rPr lang="en-US" sz="2400" spc="120" dirty="0">
                <a:solidFill>
                  <a:srgbClr val="456A2C"/>
                </a:solidFill>
                <a:latin typeface="Glacial Indifference"/>
              </a:rPr>
              <a:t> in </a:t>
            </a:r>
            <a:r>
              <a:rPr lang="en-US" sz="2400" spc="120" dirty="0" err="1">
                <a:solidFill>
                  <a:srgbClr val="456A2C"/>
                </a:solidFill>
                <a:latin typeface="Glacial Indifference"/>
              </a:rPr>
              <a:t>Industrie</a:t>
            </a:r>
            <a:r>
              <a:rPr lang="en-US" sz="2400" spc="120" dirty="0">
                <a:solidFill>
                  <a:srgbClr val="456A2C"/>
                </a:solidFill>
                <a:latin typeface="Glacial Indifference"/>
              </a:rPr>
              <a:t>- </a:t>
            </a:r>
            <a:r>
              <a:rPr lang="en-US" sz="2400" spc="120" dirty="0" err="1">
                <a:solidFill>
                  <a:srgbClr val="456A2C"/>
                </a:solidFill>
                <a:latin typeface="Glacial Indifference"/>
              </a:rPr>
              <a:t>oder</a:t>
            </a:r>
            <a:r>
              <a:rPr lang="en-US" sz="2400" spc="120" dirty="0">
                <a:solidFill>
                  <a:srgbClr val="456A2C"/>
                </a:solidFill>
                <a:latin typeface="Glacial Indifference"/>
              </a:rPr>
              <a:t> </a:t>
            </a:r>
            <a:r>
              <a:rPr lang="en-US" sz="2400" spc="120" dirty="0" err="1">
                <a:solidFill>
                  <a:srgbClr val="456A2C"/>
                </a:solidFill>
                <a:latin typeface="Glacial Indifference"/>
              </a:rPr>
              <a:t>Sporthallen</a:t>
            </a:r>
            <a:r>
              <a:rPr lang="en-US" sz="2400" spc="120" dirty="0">
                <a:solidFill>
                  <a:srgbClr val="456A2C"/>
                </a:solidFill>
                <a:latin typeface="Glacial Indifference"/>
              </a:rPr>
              <a:t>, </a:t>
            </a:r>
            <a:r>
              <a:rPr lang="en-US" sz="2400" spc="120" dirty="0" err="1">
                <a:solidFill>
                  <a:srgbClr val="456A2C"/>
                </a:solidFill>
                <a:latin typeface="Glacial Indifference"/>
              </a:rPr>
              <a:t>Supermärkten</a:t>
            </a:r>
            <a:r>
              <a:rPr lang="en-US" sz="2400" spc="120" dirty="0">
                <a:solidFill>
                  <a:srgbClr val="456A2C"/>
                </a:solidFill>
                <a:latin typeface="Glacial Indifference"/>
              </a:rPr>
              <a:t>, </a:t>
            </a:r>
            <a:r>
              <a:rPr lang="en-US" sz="2400" spc="120" dirty="0" err="1">
                <a:solidFill>
                  <a:srgbClr val="456A2C"/>
                </a:solidFill>
                <a:latin typeface="Glacial Indifference"/>
              </a:rPr>
              <a:t>Ausstellungshallen</a:t>
            </a:r>
            <a:r>
              <a:rPr lang="en-US" sz="2400" spc="120" dirty="0">
                <a:solidFill>
                  <a:srgbClr val="456A2C"/>
                </a:solidFill>
                <a:latin typeface="Glacial Indifference"/>
              </a:rPr>
              <a:t> und </a:t>
            </a:r>
            <a:r>
              <a:rPr lang="en-US" sz="2400" spc="120" dirty="0" err="1">
                <a:solidFill>
                  <a:srgbClr val="456A2C"/>
                </a:solidFill>
                <a:latin typeface="Glacial Indifference"/>
              </a:rPr>
              <a:t>Schulen</a:t>
            </a:r>
            <a:r>
              <a:rPr lang="en-US" sz="2400" spc="120" dirty="0">
                <a:solidFill>
                  <a:srgbClr val="456A2C"/>
                </a:solidFill>
                <a:latin typeface="Glacial Indifference"/>
              </a:rPr>
              <a:t>, </a:t>
            </a:r>
            <a:r>
              <a:rPr lang="en-US" sz="2400" spc="120" dirty="0" err="1">
                <a:solidFill>
                  <a:srgbClr val="456A2C"/>
                </a:solidFill>
                <a:latin typeface="Glacial Indifference"/>
              </a:rPr>
              <a:t>aber</a:t>
            </a:r>
            <a:r>
              <a:rPr lang="en-US" sz="2400" spc="120" dirty="0">
                <a:solidFill>
                  <a:srgbClr val="456A2C"/>
                </a:solidFill>
                <a:latin typeface="Glacial Indifference"/>
              </a:rPr>
              <a:t> </a:t>
            </a:r>
            <a:r>
              <a:rPr lang="en-US" sz="2400" spc="120" dirty="0" err="1">
                <a:solidFill>
                  <a:srgbClr val="456A2C"/>
                </a:solidFill>
                <a:latin typeface="Glacial Indifference"/>
              </a:rPr>
              <a:t>auch</a:t>
            </a:r>
            <a:r>
              <a:rPr lang="en-US" sz="2400" spc="120" dirty="0">
                <a:solidFill>
                  <a:srgbClr val="456A2C"/>
                </a:solidFill>
                <a:latin typeface="Glacial Indifference"/>
              </a:rPr>
              <a:t> </a:t>
            </a:r>
            <a:r>
              <a:rPr lang="en-US" sz="2400" spc="120" dirty="0" err="1">
                <a:solidFill>
                  <a:srgbClr val="456A2C"/>
                </a:solidFill>
                <a:latin typeface="Glacial Indifference"/>
              </a:rPr>
              <a:t>für</a:t>
            </a:r>
            <a:r>
              <a:rPr lang="en-US" sz="2400" spc="120" dirty="0">
                <a:solidFill>
                  <a:srgbClr val="456A2C"/>
                </a:solidFill>
                <a:latin typeface="Glacial Indifference"/>
              </a:rPr>
              <a:t> </a:t>
            </a:r>
            <a:r>
              <a:rPr lang="en-US" sz="2400" spc="120" dirty="0" err="1">
                <a:solidFill>
                  <a:srgbClr val="456A2C"/>
                </a:solidFill>
                <a:latin typeface="Glacial Indifference"/>
              </a:rPr>
              <a:t>Einfamilienhäuser</a:t>
            </a:r>
            <a:r>
              <a:rPr lang="en-US" sz="2400" spc="120" dirty="0">
                <a:solidFill>
                  <a:srgbClr val="456A2C"/>
                </a:solidFill>
                <a:latin typeface="Glacial Indifference"/>
              </a:rPr>
              <a:t> </a:t>
            </a:r>
            <a:r>
              <a:rPr lang="en-US" sz="2400" spc="120" dirty="0" err="1">
                <a:solidFill>
                  <a:srgbClr val="456A2C"/>
                </a:solidFill>
                <a:latin typeface="Glacial Indifference"/>
              </a:rPr>
              <a:t>oder</a:t>
            </a:r>
            <a:r>
              <a:rPr lang="en-US" sz="2400" spc="120" dirty="0">
                <a:solidFill>
                  <a:srgbClr val="456A2C"/>
                </a:solidFill>
                <a:latin typeface="Glacial Indifference"/>
              </a:rPr>
              <a:t> </a:t>
            </a:r>
            <a:r>
              <a:rPr lang="en-US" sz="2400" spc="120" dirty="0" err="1">
                <a:solidFill>
                  <a:srgbClr val="456A2C"/>
                </a:solidFill>
                <a:latin typeface="Glacial Indifference"/>
              </a:rPr>
              <a:t>Scheunen</a:t>
            </a:r>
            <a:r>
              <a:rPr lang="en-US" sz="2400" spc="120" dirty="0">
                <a:solidFill>
                  <a:srgbClr val="456A2C"/>
                </a:solidFill>
                <a:latin typeface="Glacial Indifference"/>
              </a:rPr>
              <a:t> und </a:t>
            </a:r>
            <a:r>
              <a:rPr lang="en-US" sz="2400" spc="120" dirty="0" err="1">
                <a:solidFill>
                  <a:srgbClr val="456A2C"/>
                </a:solidFill>
                <a:latin typeface="Glacial Indifference"/>
              </a:rPr>
              <a:t>Ställe</a:t>
            </a:r>
            <a:r>
              <a:rPr lang="en-US" sz="2400" spc="120" dirty="0">
                <a:solidFill>
                  <a:srgbClr val="456A2C"/>
                </a:solidFill>
                <a:latin typeface="Glacial Indifference"/>
              </a:rPr>
              <a:t> </a:t>
            </a:r>
            <a:r>
              <a:rPr lang="en-US" sz="2400" spc="120" dirty="0" err="1">
                <a:solidFill>
                  <a:srgbClr val="456A2C"/>
                </a:solidFill>
                <a:latin typeface="Glacial Indifference"/>
              </a:rPr>
              <a:t>verwendet</a:t>
            </a:r>
            <a:r>
              <a:rPr lang="en-US" sz="2400" spc="120" dirty="0">
                <a:solidFill>
                  <a:srgbClr val="456A2C"/>
                </a:solidFill>
                <a:latin typeface="Glacial Indifference"/>
              </a:rPr>
              <a:t>. </a:t>
            </a: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200876"/>
            <a:chOff x="0" y="-95249"/>
            <a:chExt cx="9216551" cy="4267835"/>
          </a:xfrm>
        </p:grpSpPr>
        <p:sp>
          <p:nvSpPr>
            <p:cNvPr id="8" name="TextBox 8"/>
            <p:cNvSpPr txBox="1"/>
            <p:nvPr/>
          </p:nvSpPr>
          <p:spPr>
            <a:xfrm>
              <a:off x="0" y="-95249"/>
              <a:ext cx="9216551" cy="4267835"/>
            </a:xfrm>
            <a:prstGeom prst="rect">
              <a:avLst/>
            </a:prstGeom>
          </p:spPr>
          <p:txBody>
            <a:bodyPr lIns="0" tIns="0" rIns="0" bIns="0" rtlCol="0" anchor="t">
              <a:spAutoFit/>
            </a:bodyPr>
            <a:lstStyle/>
            <a:p>
              <a:pPr algn="l">
                <a:lnSpc>
                  <a:spcPts val="8370"/>
                </a:lnSpc>
              </a:pPr>
              <a:r>
                <a:rPr lang="en-US" sz="6200" spc="310" dirty="0">
                  <a:solidFill>
                    <a:schemeClr val="bg1"/>
                  </a:solidFill>
                  <a:latin typeface="League Spartan"/>
                </a:rPr>
                <a:t>GLT </a:t>
              </a:r>
            </a:p>
            <a:p>
              <a:pPr algn="l">
                <a:lnSpc>
                  <a:spcPts val="8370"/>
                </a:lnSpc>
              </a:pPr>
              <a:r>
                <a:rPr lang="en-US" sz="6200" spc="310" dirty="0">
                  <a:solidFill>
                    <a:schemeClr val="bg1"/>
                  </a:solidFill>
                  <a:latin typeface="League Spartan"/>
                </a:rPr>
                <a:t>(</a:t>
              </a:r>
              <a:r>
                <a:rPr lang="en-US" sz="6200" spc="310" dirty="0" err="1">
                  <a:solidFill>
                    <a:schemeClr val="bg1"/>
                  </a:solidFill>
                  <a:latin typeface="League Spartan"/>
                </a:rPr>
                <a:t>Brettschicht-holz</a:t>
              </a:r>
              <a:r>
                <a:rPr lang="en-US" sz="6200" spc="310" dirty="0">
                  <a:solidFill>
                    <a:schemeClr val="bg1"/>
                  </a:solidFill>
                  <a:latin typeface="League Spartan"/>
                </a:rPr>
                <a:t>)</a:t>
              </a: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22953" y="163218"/>
            <a:ext cx="8385423" cy="9560309"/>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spc="120" dirty="0">
                <a:solidFill>
                  <a:srgbClr val="456A2C"/>
                </a:solidFill>
                <a:latin typeface="Glacial Indifference"/>
              </a:rPr>
              <a:t>CLT </a:t>
            </a:r>
            <a:r>
              <a:rPr lang="en-US" sz="2400" spc="120" dirty="0" err="1">
                <a:solidFill>
                  <a:srgbClr val="456A2C"/>
                </a:solidFill>
                <a:latin typeface="Glacial Indifference"/>
              </a:rPr>
              <a:t>besteht</a:t>
            </a:r>
            <a:r>
              <a:rPr lang="en-US" sz="2400" spc="120" dirty="0">
                <a:solidFill>
                  <a:srgbClr val="456A2C"/>
                </a:solidFill>
                <a:latin typeface="Glacial Indifference"/>
              </a:rPr>
              <a:t> </a:t>
            </a:r>
            <a:r>
              <a:rPr lang="en-US" sz="2400" spc="120" dirty="0" err="1">
                <a:solidFill>
                  <a:srgbClr val="456A2C"/>
                </a:solidFill>
                <a:latin typeface="Glacial Indifference"/>
              </a:rPr>
              <a:t>aus</a:t>
            </a:r>
            <a:r>
              <a:rPr lang="en-US" sz="2400" spc="120" dirty="0">
                <a:solidFill>
                  <a:srgbClr val="456A2C"/>
                </a:solidFill>
                <a:latin typeface="Glacial Indifference"/>
              </a:rPr>
              <a:t> </a:t>
            </a:r>
            <a:r>
              <a:rPr lang="en-US" sz="2400" spc="120" dirty="0" err="1">
                <a:solidFill>
                  <a:srgbClr val="456A2C"/>
                </a:solidFill>
                <a:latin typeface="Glacial Indifference"/>
              </a:rPr>
              <a:t>drei</a:t>
            </a:r>
            <a:r>
              <a:rPr lang="en-US" sz="2400" spc="120" dirty="0">
                <a:solidFill>
                  <a:srgbClr val="456A2C"/>
                </a:solidFill>
                <a:latin typeface="Glacial Indifference"/>
              </a:rPr>
              <a:t> </a:t>
            </a:r>
            <a:r>
              <a:rPr lang="en-US" sz="2400" spc="120" dirty="0" err="1">
                <a:solidFill>
                  <a:srgbClr val="456A2C"/>
                </a:solidFill>
                <a:latin typeface="Glacial Indifference"/>
              </a:rPr>
              <a:t>oder</a:t>
            </a:r>
            <a:r>
              <a:rPr lang="en-US" sz="2400" spc="120" dirty="0">
                <a:solidFill>
                  <a:srgbClr val="456A2C"/>
                </a:solidFill>
                <a:latin typeface="Glacial Indifference"/>
              </a:rPr>
              <a:t> </a:t>
            </a:r>
            <a:r>
              <a:rPr lang="en-US" sz="2400" spc="120" dirty="0" err="1">
                <a:solidFill>
                  <a:srgbClr val="456A2C"/>
                </a:solidFill>
                <a:latin typeface="Glacial Indifference"/>
              </a:rPr>
              <a:t>fünf</a:t>
            </a:r>
            <a:r>
              <a:rPr lang="en-US" sz="2400" spc="120" dirty="0">
                <a:solidFill>
                  <a:srgbClr val="456A2C"/>
                </a:solidFill>
                <a:latin typeface="Glacial Indifference"/>
              </a:rPr>
              <a:t> </a:t>
            </a:r>
            <a:r>
              <a:rPr lang="en-US" sz="2400" spc="120" dirty="0" err="1">
                <a:solidFill>
                  <a:srgbClr val="456A2C"/>
                </a:solidFill>
                <a:latin typeface="Glacial Indifference"/>
              </a:rPr>
              <a:t>Lagen</a:t>
            </a:r>
            <a:r>
              <a:rPr lang="en-US" sz="2400" spc="120" dirty="0">
                <a:solidFill>
                  <a:srgbClr val="456A2C"/>
                </a:solidFill>
                <a:latin typeface="Glacial Indifference"/>
              </a:rPr>
              <a:t> </a:t>
            </a:r>
            <a:r>
              <a:rPr lang="en-US" sz="2400" spc="120" dirty="0" err="1">
                <a:solidFill>
                  <a:srgbClr val="456A2C"/>
                </a:solidFill>
                <a:latin typeface="Glacial Indifference"/>
              </a:rPr>
              <a:t>kreuzverleimter</a:t>
            </a:r>
            <a:r>
              <a:rPr lang="en-US" sz="2400" spc="120" dirty="0">
                <a:solidFill>
                  <a:srgbClr val="456A2C"/>
                </a:solidFill>
                <a:latin typeface="Glacial Indifference"/>
              </a:rPr>
              <a:t> </a:t>
            </a:r>
            <a:r>
              <a:rPr lang="en-US" sz="2400" spc="120" dirty="0" err="1">
                <a:solidFill>
                  <a:srgbClr val="456A2C"/>
                </a:solidFill>
                <a:latin typeface="Glacial Indifference"/>
              </a:rPr>
              <a:t>Bretter</a:t>
            </a:r>
            <a:r>
              <a:rPr lang="en-US" sz="2400" spc="120" dirty="0">
                <a:solidFill>
                  <a:srgbClr val="456A2C"/>
                </a:solidFill>
                <a:latin typeface="Glacial Indifference"/>
              </a:rPr>
              <a:t>. </a:t>
            </a:r>
            <a:r>
              <a:rPr lang="en-US" sz="2400" spc="120" dirty="0" err="1">
                <a:solidFill>
                  <a:srgbClr val="456A2C"/>
                </a:solidFill>
                <a:latin typeface="Glacial Indifference"/>
              </a:rPr>
              <a:t>Diese</a:t>
            </a:r>
            <a:r>
              <a:rPr lang="en-US" sz="2400" spc="120" dirty="0">
                <a:solidFill>
                  <a:srgbClr val="456A2C"/>
                </a:solidFill>
                <a:latin typeface="Glacial Indifference"/>
              </a:rPr>
              <a:t> </a:t>
            </a:r>
            <a:r>
              <a:rPr lang="en-US" sz="2400" spc="120" dirty="0" err="1">
                <a:solidFill>
                  <a:srgbClr val="456A2C"/>
                </a:solidFill>
                <a:latin typeface="Glacial Indifference"/>
              </a:rPr>
              <a:t>sind</a:t>
            </a:r>
            <a:r>
              <a:rPr lang="en-US" sz="2400" spc="120" dirty="0">
                <a:solidFill>
                  <a:srgbClr val="456A2C"/>
                </a:solidFill>
                <a:latin typeface="Glacial Indifference"/>
              </a:rPr>
              <a:t> </a:t>
            </a:r>
            <a:r>
              <a:rPr lang="en-US" sz="2400" spc="120" dirty="0" err="1">
                <a:solidFill>
                  <a:srgbClr val="456A2C"/>
                </a:solidFill>
                <a:latin typeface="Glacial Indifference"/>
              </a:rPr>
              <a:t>festigkeitssortiert</a:t>
            </a:r>
            <a:r>
              <a:rPr lang="en-US" sz="2400" spc="120" dirty="0">
                <a:solidFill>
                  <a:srgbClr val="456A2C"/>
                </a:solidFill>
                <a:latin typeface="Glacial Indifference"/>
              </a:rPr>
              <a:t> und </a:t>
            </a:r>
            <a:r>
              <a:rPr lang="en-US" sz="2400" spc="120" dirty="0" err="1">
                <a:solidFill>
                  <a:srgbClr val="456A2C"/>
                </a:solidFill>
                <a:latin typeface="Glacial Indifference"/>
              </a:rPr>
              <a:t>mit</a:t>
            </a:r>
            <a:r>
              <a:rPr lang="en-US" sz="2400" spc="120" dirty="0">
                <a:solidFill>
                  <a:srgbClr val="456A2C"/>
                </a:solidFill>
                <a:latin typeface="Glacial Indifference"/>
              </a:rPr>
              <a:t> </a:t>
            </a:r>
            <a:r>
              <a:rPr lang="en-US" sz="2400" spc="120" dirty="0" err="1">
                <a:solidFill>
                  <a:srgbClr val="456A2C"/>
                </a:solidFill>
                <a:latin typeface="Glacial Indifference"/>
              </a:rPr>
              <a:t>Fingerzinken</a:t>
            </a:r>
            <a:r>
              <a:rPr lang="en-US" sz="2400" spc="120" dirty="0">
                <a:solidFill>
                  <a:srgbClr val="456A2C"/>
                </a:solidFill>
                <a:latin typeface="Glacial Indifference"/>
              </a:rPr>
              <a:t> </a:t>
            </a:r>
            <a:r>
              <a:rPr lang="en-US" sz="2400" spc="120" dirty="0" err="1">
                <a:solidFill>
                  <a:srgbClr val="456A2C"/>
                </a:solidFill>
                <a:latin typeface="Glacial Indifference"/>
              </a:rPr>
              <a:t>versehen</a:t>
            </a:r>
            <a:r>
              <a:rPr lang="en-US" sz="2400" spc="120" dirty="0">
                <a:solidFill>
                  <a:srgbClr val="456A2C"/>
                </a:solidFill>
                <a:latin typeface="Glacial Indifference"/>
              </a:rPr>
              <a:t>. CLT </a:t>
            </a:r>
            <a:r>
              <a:rPr lang="en-US" sz="2400" spc="120" dirty="0" err="1">
                <a:solidFill>
                  <a:srgbClr val="456A2C"/>
                </a:solidFill>
                <a:latin typeface="Glacial Indifference"/>
              </a:rPr>
              <a:t>ist</a:t>
            </a:r>
            <a:r>
              <a:rPr lang="en-US" sz="2400" spc="120" dirty="0">
                <a:solidFill>
                  <a:srgbClr val="456A2C"/>
                </a:solidFill>
                <a:latin typeface="Glacial Indifference"/>
              </a:rPr>
              <a:t> </a:t>
            </a:r>
            <a:r>
              <a:rPr lang="en-US" sz="2400" spc="120" dirty="0" err="1">
                <a:solidFill>
                  <a:srgbClr val="456A2C"/>
                </a:solidFill>
                <a:latin typeface="Glacial Indifference"/>
              </a:rPr>
              <a:t>ein</a:t>
            </a:r>
            <a:r>
              <a:rPr lang="en-US" sz="2400" spc="120" dirty="0">
                <a:solidFill>
                  <a:srgbClr val="456A2C"/>
                </a:solidFill>
                <a:latin typeface="Glacial Indifference"/>
              </a:rPr>
              <a:t> </a:t>
            </a:r>
            <a:r>
              <a:rPr lang="en-US" sz="2400" spc="120" dirty="0" err="1">
                <a:solidFill>
                  <a:srgbClr val="456A2C"/>
                </a:solidFill>
                <a:latin typeface="Glacial Indifference"/>
              </a:rPr>
              <a:t>sehr</a:t>
            </a:r>
            <a:r>
              <a:rPr lang="en-US" sz="2400" spc="120" dirty="0">
                <a:solidFill>
                  <a:srgbClr val="456A2C"/>
                </a:solidFill>
                <a:latin typeface="Glacial Indifference"/>
              </a:rPr>
              <a:t> </a:t>
            </a:r>
            <a:r>
              <a:rPr lang="en-US" sz="2400" spc="120" dirty="0" err="1">
                <a:solidFill>
                  <a:srgbClr val="456A2C"/>
                </a:solidFill>
                <a:latin typeface="Glacial Indifference"/>
              </a:rPr>
              <a:t>feuerbeständiges</a:t>
            </a:r>
            <a:r>
              <a:rPr lang="en-US" sz="2400" spc="120" dirty="0">
                <a:solidFill>
                  <a:srgbClr val="456A2C"/>
                </a:solidFill>
                <a:latin typeface="Glacial Indifference"/>
              </a:rPr>
              <a:t>, </a:t>
            </a:r>
            <a:r>
              <a:rPr lang="en-US" sz="2400" spc="120" dirty="0" err="1">
                <a:solidFill>
                  <a:srgbClr val="456A2C"/>
                </a:solidFill>
                <a:latin typeface="Glacial Indifference"/>
              </a:rPr>
              <a:t>sehr</a:t>
            </a:r>
            <a:r>
              <a:rPr lang="en-US" sz="2400" spc="120" dirty="0">
                <a:solidFill>
                  <a:srgbClr val="456A2C"/>
                </a:solidFill>
                <a:latin typeface="Glacial Indifference"/>
              </a:rPr>
              <a:t> </a:t>
            </a:r>
            <a:r>
              <a:rPr lang="en-US" sz="2400" spc="120" dirty="0" err="1">
                <a:solidFill>
                  <a:srgbClr val="456A2C"/>
                </a:solidFill>
                <a:latin typeface="Glacial Indifference"/>
              </a:rPr>
              <a:t>tragfähiges</a:t>
            </a:r>
            <a:r>
              <a:rPr lang="en-US" sz="2400" spc="120" dirty="0">
                <a:solidFill>
                  <a:srgbClr val="456A2C"/>
                </a:solidFill>
                <a:latin typeface="Glacial Indifference"/>
              </a:rPr>
              <a:t> und </a:t>
            </a:r>
            <a:r>
              <a:rPr lang="en-US" sz="2400" spc="120" dirty="0" err="1">
                <a:solidFill>
                  <a:srgbClr val="456A2C"/>
                </a:solidFill>
                <a:latin typeface="Glacial Indifference"/>
              </a:rPr>
              <a:t>formstabiles</a:t>
            </a:r>
            <a:r>
              <a:rPr lang="en-US" sz="2400" spc="120" dirty="0">
                <a:solidFill>
                  <a:srgbClr val="456A2C"/>
                </a:solidFill>
                <a:latin typeface="Glacial Indifference"/>
              </a:rPr>
              <a:t>, </a:t>
            </a:r>
            <a:r>
              <a:rPr lang="en-US" sz="2400" spc="120" dirty="0" err="1">
                <a:solidFill>
                  <a:srgbClr val="456A2C"/>
                </a:solidFill>
                <a:latin typeface="Glacial Indifference"/>
              </a:rPr>
              <a:t>aber</a:t>
            </a:r>
            <a:r>
              <a:rPr lang="en-US" sz="2400" spc="120" dirty="0">
                <a:solidFill>
                  <a:srgbClr val="456A2C"/>
                </a:solidFill>
                <a:latin typeface="Glacial Indifference"/>
              </a:rPr>
              <a:t> </a:t>
            </a:r>
            <a:r>
              <a:rPr lang="en-US" sz="2400" spc="120" dirty="0" err="1">
                <a:solidFill>
                  <a:srgbClr val="456A2C"/>
                </a:solidFill>
                <a:latin typeface="Glacial Indifference"/>
              </a:rPr>
              <a:t>dennoch</a:t>
            </a:r>
            <a:r>
              <a:rPr lang="en-US" sz="2400" spc="120" dirty="0">
                <a:solidFill>
                  <a:srgbClr val="456A2C"/>
                </a:solidFill>
                <a:latin typeface="Glacial Indifference"/>
              </a:rPr>
              <a:t> </a:t>
            </a:r>
            <a:r>
              <a:rPr lang="en-US" sz="2400" spc="120" dirty="0" err="1">
                <a:solidFill>
                  <a:srgbClr val="456A2C"/>
                </a:solidFill>
                <a:latin typeface="Glacial Indifference"/>
              </a:rPr>
              <a:t>leichtes</a:t>
            </a:r>
            <a:r>
              <a:rPr lang="en-US" sz="2400" spc="120" dirty="0">
                <a:solidFill>
                  <a:srgbClr val="456A2C"/>
                </a:solidFill>
                <a:latin typeface="Glacial Indifference"/>
              </a:rPr>
              <a:t> </a:t>
            </a:r>
            <a:r>
              <a:rPr lang="en-US" sz="2400" spc="120" dirty="0" err="1">
                <a:solidFill>
                  <a:srgbClr val="456A2C"/>
                </a:solidFill>
                <a:latin typeface="Glacial Indifference"/>
              </a:rPr>
              <a:t>Baumaterial</a:t>
            </a:r>
            <a:r>
              <a:rPr lang="en-US" sz="2400" spc="120" dirty="0">
                <a:solidFill>
                  <a:srgbClr val="456A2C"/>
                </a:solidFill>
                <a:latin typeface="Glacial Indifference"/>
              </a:rPr>
              <a:t>. </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Als </a:t>
            </a:r>
            <a:r>
              <a:rPr lang="en-US" sz="2400" spc="120" dirty="0" err="1">
                <a:solidFill>
                  <a:srgbClr val="456A2C"/>
                </a:solidFill>
                <a:latin typeface="Glacial Indifference"/>
              </a:rPr>
              <a:t>Rohmaterial</a:t>
            </a:r>
            <a:r>
              <a:rPr lang="en-US" sz="2400" spc="120" dirty="0">
                <a:solidFill>
                  <a:srgbClr val="456A2C"/>
                </a:solidFill>
                <a:latin typeface="Glacial Indifference"/>
              </a:rPr>
              <a:t> </a:t>
            </a:r>
            <a:r>
              <a:rPr lang="en-US" sz="2400" spc="120" dirty="0" err="1">
                <a:solidFill>
                  <a:srgbClr val="456A2C"/>
                </a:solidFill>
                <a:latin typeface="Glacial Indifference"/>
              </a:rPr>
              <a:t>wird</a:t>
            </a:r>
            <a:r>
              <a:rPr lang="en-US" sz="2400" spc="120" dirty="0">
                <a:solidFill>
                  <a:srgbClr val="456A2C"/>
                </a:solidFill>
                <a:latin typeface="Glacial Indifference"/>
              </a:rPr>
              <a:t> </a:t>
            </a:r>
            <a:r>
              <a:rPr lang="en-US" sz="2400" spc="120" dirty="0" err="1">
                <a:solidFill>
                  <a:srgbClr val="456A2C"/>
                </a:solidFill>
                <a:latin typeface="Glacial Indifference"/>
              </a:rPr>
              <a:t>Fichten</a:t>
            </a:r>
            <a:r>
              <a:rPr lang="en-US" sz="2400" spc="120" dirty="0">
                <a:solidFill>
                  <a:srgbClr val="456A2C"/>
                </a:solidFill>
                <a:latin typeface="Glacial Indifference"/>
              </a:rPr>
              <a:t>- </a:t>
            </a:r>
            <a:r>
              <a:rPr lang="en-US" sz="2400" spc="120" dirty="0" err="1">
                <a:solidFill>
                  <a:srgbClr val="456A2C"/>
                </a:solidFill>
                <a:latin typeface="Glacial Indifference"/>
              </a:rPr>
              <a:t>oder</a:t>
            </a:r>
            <a:r>
              <a:rPr lang="en-US" sz="2400" spc="120" dirty="0">
                <a:solidFill>
                  <a:srgbClr val="456A2C"/>
                </a:solidFill>
                <a:latin typeface="Glacial Indifference"/>
              </a:rPr>
              <a:t> </a:t>
            </a:r>
            <a:r>
              <a:rPr lang="en-US" sz="2400" spc="120" dirty="0" err="1">
                <a:solidFill>
                  <a:srgbClr val="456A2C"/>
                </a:solidFill>
                <a:latin typeface="Glacial Indifference"/>
              </a:rPr>
              <a:t>Kiefernholz</a:t>
            </a:r>
            <a:r>
              <a:rPr lang="en-US" sz="2400" spc="120" dirty="0">
                <a:solidFill>
                  <a:srgbClr val="456A2C"/>
                </a:solidFill>
                <a:latin typeface="Glacial Indifference"/>
              </a:rPr>
              <a:t> </a:t>
            </a:r>
            <a:r>
              <a:rPr lang="en-US" sz="2400" spc="120" dirty="0" err="1">
                <a:solidFill>
                  <a:srgbClr val="456A2C"/>
                </a:solidFill>
                <a:latin typeface="Glacial Indifference"/>
              </a:rPr>
              <a:t>verwendet</a:t>
            </a:r>
            <a:r>
              <a:rPr lang="en-US" sz="2400" spc="120" dirty="0">
                <a:solidFill>
                  <a:srgbClr val="456A2C"/>
                </a:solidFill>
                <a:latin typeface="Glacial Indifference"/>
              </a:rPr>
              <a:t>, </a:t>
            </a:r>
            <a:r>
              <a:rPr lang="en-US" sz="2400" spc="120" dirty="0" err="1">
                <a:solidFill>
                  <a:srgbClr val="456A2C"/>
                </a:solidFill>
                <a:latin typeface="Glacial Indifference"/>
              </a:rPr>
              <a:t>bei</a:t>
            </a:r>
            <a:r>
              <a:rPr lang="en-US" sz="2400" spc="120" dirty="0">
                <a:solidFill>
                  <a:srgbClr val="456A2C"/>
                </a:solidFill>
                <a:latin typeface="Glacial Indifference"/>
              </a:rPr>
              <a:t> </a:t>
            </a:r>
            <a:r>
              <a:rPr lang="en-US" sz="2400" spc="120" dirty="0" err="1">
                <a:solidFill>
                  <a:srgbClr val="456A2C"/>
                </a:solidFill>
                <a:latin typeface="Glacial Indifference"/>
              </a:rPr>
              <a:t>sichtbaren</a:t>
            </a:r>
            <a:r>
              <a:rPr lang="en-US" sz="2400" spc="120" dirty="0">
                <a:solidFill>
                  <a:srgbClr val="456A2C"/>
                </a:solidFill>
                <a:latin typeface="Glacial Indifference"/>
              </a:rPr>
              <a:t> </a:t>
            </a:r>
            <a:r>
              <a:rPr lang="en-US" sz="2400" spc="120" dirty="0" err="1">
                <a:solidFill>
                  <a:srgbClr val="456A2C"/>
                </a:solidFill>
                <a:latin typeface="Glacial Indifference"/>
              </a:rPr>
              <a:t>Oberflächen</a:t>
            </a:r>
            <a:r>
              <a:rPr lang="en-US" sz="2400" spc="120" dirty="0">
                <a:solidFill>
                  <a:srgbClr val="456A2C"/>
                </a:solidFill>
                <a:latin typeface="Glacial Indifference"/>
              </a:rPr>
              <a:t> </a:t>
            </a:r>
            <a:r>
              <a:rPr lang="en-US" sz="2400" spc="120" dirty="0" err="1">
                <a:solidFill>
                  <a:srgbClr val="456A2C"/>
                </a:solidFill>
                <a:latin typeface="Glacial Indifference"/>
              </a:rPr>
              <a:t>können</a:t>
            </a:r>
            <a:r>
              <a:rPr lang="en-US" sz="2400" spc="120" dirty="0">
                <a:solidFill>
                  <a:srgbClr val="456A2C"/>
                </a:solidFill>
                <a:latin typeface="Glacial Indifference"/>
              </a:rPr>
              <a:t> </a:t>
            </a:r>
            <a:r>
              <a:rPr lang="en-US" sz="2400" spc="120" dirty="0" err="1">
                <a:solidFill>
                  <a:srgbClr val="456A2C"/>
                </a:solidFill>
                <a:latin typeface="Glacial Indifference"/>
              </a:rPr>
              <a:t>aber</a:t>
            </a:r>
            <a:r>
              <a:rPr lang="en-US" sz="2400" spc="120" dirty="0">
                <a:solidFill>
                  <a:srgbClr val="456A2C"/>
                </a:solidFill>
                <a:latin typeface="Glacial Indifference"/>
              </a:rPr>
              <a:t> </a:t>
            </a:r>
            <a:r>
              <a:rPr lang="en-US" sz="2400" spc="120" dirty="0" err="1">
                <a:solidFill>
                  <a:srgbClr val="456A2C"/>
                </a:solidFill>
                <a:latin typeface="Glacial Indifference"/>
              </a:rPr>
              <a:t>auch</a:t>
            </a:r>
            <a:r>
              <a:rPr lang="en-US" sz="2400" spc="120" dirty="0">
                <a:solidFill>
                  <a:srgbClr val="456A2C"/>
                </a:solidFill>
                <a:latin typeface="Glacial Indifference"/>
              </a:rPr>
              <a:t> </a:t>
            </a:r>
            <a:r>
              <a:rPr lang="en-US" sz="2400" spc="120" dirty="0" err="1">
                <a:solidFill>
                  <a:srgbClr val="456A2C"/>
                </a:solidFill>
                <a:latin typeface="Glacial Indifference"/>
              </a:rPr>
              <a:t>andere</a:t>
            </a:r>
            <a:r>
              <a:rPr lang="en-US" sz="2400" spc="120" dirty="0">
                <a:solidFill>
                  <a:srgbClr val="456A2C"/>
                </a:solidFill>
                <a:latin typeface="Glacial Indifference"/>
              </a:rPr>
              <a:t> </a:t>
            </a:r>
            <a:r>
              <a:rPr lang="en-US" sz="2400" spc="120" dirty="0" err="1">
                <a:solidFill>
                  <a:srgbClr val="456A2C"/>
                </a:solidFill>
                <a:latin typeface="Glacial Indifference"/>
              </a:rPr>
              <a:t>Holzarten</a:t>
            </a:r>
            <a:r>
              <a:rPr lang="en-US" sz="2400" spc="120" dirty="0">
                <a:solidFill>
                  <a:srgbClr val="456A2C"/>
                </a:solidFill>
                <a:latin typeface="Glacial Indifference"/>
              </a:rPr>
              <a:t> </a:t>
            </a:r>
            <a:r>
              <a:rPr lang="en-US" sz="2400" spc="120" dirty="0" err="1">
                <a:solidFill>
                  <a:srgbClr val="456A2C"/>
                </a:solidFill>
                <a:latin typeface="Glacial Indifference"/>
              </a:rPr>
              <a:t>verwendet</a:t>
            </a:r>
            <a:r>
              <a:rPr lang="en-US" sz="2400" spc="120" dirty="0">
                <a:solidFill>
                  <a:srgbClr val="456A2C"/>
                </a:solidFill>
                <a:latin typeface="Glacial Indifference"/>
              </a:rPr>
              <a:t> </a:t>
            </a:r>
            <a:r>
              <a:rPr lang="en-US" sz="2400" spc="120" dirty="0" err="1">
                <a:solidFill>
                  <a:srgbClr val="456A2C"/>
                </a:solidFill>
                <a:latin typeface="Glacial Indifference"/>
              </a:rPr>
              <a:t>werden</a:t>
            </a:r>
            <a:r>
              <a:rPr lang="en-US" sz="2400" spc="120" dirty="0">
                <a:solidFill>
                  <a:srgbClr val="456A2C"/>
                </a:solidFill>
                <a:latin typeface="Glacial Indifference"/>
              </a:rPr>
              <a:t>. </a:t>
            </a: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de-AT" sz="2400" spc="120" dirty="0">
                <a:solidFill>
                  <a:srgbClr val="456A2C"/>
                </a:solidFill>
                <a:latin typeface="Glacial Indifference"/>
              </a:rPr>
              <a:t>Es gibt verschiedene Herstellungsverfahren für CLT</a:t>
            </a:r>
            <a:r>
              <a:rPr lang="fi-FI"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de-AT" sz="2400" spc="120" dirty="0">
                <a:solidFill>
                  <a:srgbClr val="456A2C"/>
                </a:solidFill>
                <a:latin typeface="Glacial Indifference"/>
              </a:rPr>
              <a:t>Bei einer seitenverleimten Platte werden die Brettlagen zunächst zu Platten verleimt und erst dann werden die überlappenden Ebenen kreuzweise verleimt.</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de-AT" sz="2400" spc="120" dirty="0">
                <a:solidFill>
                  <a:srgbClr val="456A2C"/>
                </a:solidFill>
                <a:latin typeface="Glacial Indifference"/>
              </a:rPr>
              <a:t>Auf eine Seitenverleimung kann verzichtet werden. In diesem Fall werden die Bretter kreuzweise gestapelt und der Leim schichtweise aufgetragen.</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lvl="1" indent="-342900">
              <a:lnSpc>
                <a:spcPts val="3359"/>
              </a:lnSpc>
              <a:buFont typeface="Arial" panose="020B0604020202020204" pitchFamily="34" charset="0"/>
              <a:buChar char="•"/>
            </a:pPr>
            <a:r>
              <a:rPr lang="en-US" sz="2400" spc="120" dirty="0">
                <a:solidFill>
                  <a:srgbClr val="456A2C"/>
                </a:solidFill>
                <a:latin typeface="Glacial Indifference"/>
              </a:rPr>
              <a:t>Die </a:t>
            </a:r>
            <a:r>
              <a:rPr lang="en-US" sz="2400" spc="120" dirty="0" err="1">
                <a:solidFill>
                  <a:srgbClr val="456A2C"/>
                </a:solidFill>
                <a:latin typeface="Glacial Indifference"/>
              </a:rPr>
              <a:t>gewählte</a:t>
            </a:r>
            <a:r>
              <a:rPr lang="en-US" sz="2400" spc="120" dirty="0">
                <a:solidFill>
                  <a:srgbClr val="456A2C"/>
                </a:solidFill>
                <a:latin typeface="Glacial Indifference"/>
              </a:rPr>
              <a:t> </a:t>
            </a:r>
            <a:r>
              <a:rPr lang="en-US" sz="2400" spc="120" dirty="0" err="1">
                <a:solidFill>
                  <a:srgbClr val="456A2C"/>
                </a:solidFill>
                <a:latin typeface="Glacial Indifference"/>
              </a:rPr>
              <a:t>Verleimungsmethode</a:t>
            </a:r>
            <a:r>
              <a:rPr lang="en-US" sz="2400" spc="120" dirty="0">
                <a:solidFill>
                  <a:srgbClr val="456A2C"/>
                </a:solidFill>
                <a:latin typeface="Glacial Indifference"/>
              </a:rPr>
              <a:t> hat </a:t>
            </a:r>
            <a:r>
              <a:rPr lang="en-US" sz="2400" spc="120" dirty="0" err="1">
                <a:solidFill>
                  <a:srgbClr val="456A2C"/>
                </a:solidFill>
                <a:latin typeface="Glacial Indifference"/>
              </a:rPr>
              <a:t>Einfluss</a:t>
            </a:r>
            <a:r>
              <a:rPr lang="en-US" sz="2400" spc="120" dirty="0">
                <a:solidFill>
                  <a:srgbClr val="456A2C"/>
                </a:solidFill>
                <a:latin typeface="Glacial Indifference"/>
              </a:rPr>
              <a:t> auf die </a:t>
            </a:r>
            <a:r>
              <a:rPr lang="en-US" sz="2400" spc="120" dirty="0" err="1">
                <a:solidFill>
                  <a:srgbClr val="456A2C"/>
                </a:solidFill>
                <a:latin typeface="Glacial Indifference"/>
              </a:rPr>
              <a:t>Eigenschaften</a:t>
            </a:r>
            <a:r>
              <a:rPr lang="en-US" sz="2400" spc="120" dirty="0">
                <a:solidFill>
                  <a:srgbClr val="456A2C"/>
                </a:solidFill>
                <a:latin typeface="Glacial Indifference"/>
              </a:rPr>
              <a:t> der Platte. </a:t>
            </a: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295400" y="957263"/>
            <a:ext cx="7848599" cy="3001313"/>
            <a:chOff x="-626406" y="-95249"/>
            <a:chExt cx="10464797" cy="4001751"/>
          </a:xfrm>
        </p:grpSpPr>
        <p:sp>
          <p:nvSpPr>
            <p:cNvPr id="8" name="TextBox 8"/>
            <p:cNvSpPr txBox="1"/>
            <p:nvPr/>
          </p:nvSpPr>
          <p:spPr>
            <a:xfrm>
              <a:off x="-626406" y="-95249"/>
              <a:ext cx="10464797" cy="2831544"/>
            </a:xfrm>
            <a:prstGeom prst="rect">
              <a:avLst/>
            </a:prstGeom>
          </p:spPr>
          <p:txBody>
            <a:bodyPr wrap="square" lIns="0" tIns="0" rIns="0" bIns="0" rtlCol="0" anchor="t">
              <a:spAutoFit/>
            </a:bodyPr>
            <a:lstStyle/>
            <a:p>
              <a:pPr algn="l">
                <a:lnSpc>
                  <a:spcPts val="8370"/>
                </a:lnSpc>
              </a:pPr>
              <a:r>
                <a:rPr lang="en-US" sz="6200" spc="310" dirty="0">
                  <a:solidFill>
                    <a:schemeClr val="bg1"/>
                  </a:solidFill>
                  <a:latin typeface="League Spartan"/>
                </a:rPr>
                <a:t>CLT</a:t>
              </a:r>
            </a:p>
            <a:p>
              <a:pPr algn="l">
                <a:lnSpc>
                  <a:spcPts val="8370"/>
                </a:lnSpc>
              </a:pPr>
              <a:r>
                <a:rPr lang="en-US" sz="6200" spc="310" dirty="0">
                  <a:solidFill>
                    <a:schemeClr val="bg1"/>
                  </a:solidFill>
                  <a:latin typeface="League Spartan"/>
                </a:rPr>
                <a:t>(</a:t>
              </a:r>
              <a:r>
                <a:rPr lang="en-US" sz="6200" spc="310" dirty="0" err="1">
                  <a:solidFill>
                    <a:schemeClr val="bg1"/>
                  </a:solidFill>
                  <a:latin typeface="League Spartan"/>
                </a:rPr>
                <a:t>Kreuzlagenholz</a:t>
              </a:r>
              <a:r>
                <a:rPr lang="en-US" sz="6200" spc="310" dirty="0">
                  <a:solidFill>
                    <a:schemeClr val="bg1"/>
                  </a:solidFill>
                  <a:latin typeface="League Spartan"/>
                </a:rPr>
                <a:t>)</a:t>
              </a: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pic>
        <p:nvPicPr>
          <p:cNvPr id="12" name="Kuva 11" descr="Kuva, joka sisältää kohteen ulko, tehdas, rakennus, juna&#10;&#10;Kuvaus luotu automaattisesti">
            <a:extLst>
              <a:ext uri="{FF2B5EF4-FFF2-40B4-BE49-F238E27FC236}">
                <a16:creationId xmlns:a16="http://schemas.microsoft.com/office/drawing/2014/main" id="{981E7CD0-F086-48F5-997A-0525C09A4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8312" y="5326062"/>
            <a:ext cx="6948726" cy="4632484"/>
          </a:xfrm>
          <a:prstGeom prst="rect">
            <a:avLst/>
          </a:prstGeom>
        </p:spPr>
      </p:pic>
    </p:spTree>
    <p:extLst>
      <p:ext uri="{BB962C8B-B14F-4D97-AF65-F5344CB8AC3E}">
        <p14:creationId xmlns:p14="http://schemas.microsoft.com/office/powerpoint/2010/main" val="99468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859210"/>
          </a:xfrm>
          <a:prstGeom prst="rect">
            <a:avLst/>
          </a:prstGeom>
        </p:spPr>
        <p:txBody>
          <a:bodyPr wrap="square" lIns="0" tIns="0" rIns="0" bIns="0" rtlCol="0" anchor="t">
            <a:spAutoFit/>
          </a:bodyPr>
          <a:lstStyle/>
          <a:p>
            <a:pPr algn="l">
              <a:lnSpc>
                <a:spcPts val="6682"/>
              </a:lnSpc>
            </a:pPr>
            <a:r>
              <a:rPr lang="en-US" sz="5000" spc="100" dirty="0">
                <a:solidFill>
                  <a:srgbClr val="456A2C"/>
                </a:solidFill>
                <a:latin typeface="League Spartan"/>
              </a:rPr>
              <a:t>Die </a:t>
            </a:r>
            <a:r>
              <a:rPr lang="en-US" sz="5000" spc="100" dirty="0" err="1">
                <a:solidFill>
                  <a:srgbClr val="456A2C"/>
                </a:solidFill>
                <a:latin typeface="League Spartan"/>
              </a:rPr>
              <a:t>Verwendung</a:t>
            </a:r>
            <a:r>
              <a:rPr lang="en-US" sz="5000" spc="100" dirty="0">
                <a:solidFill>
                  <a:srgbClr val="456A2C"/>
                </a:solidFill>
                <a:latin typeface="League Spartan"/>
              </a:rPr>
              <a:t> von GLT und CLT </a:t>
            </a:r>
            <a:r>
              <a:rPr lang="en-US" sz="5000" spc="100" dirty="0" err="1">
                <a:solidFill>
                  <a:srgbClr val="456A2C"/>
                </a:solidFill>
                <a:latin typeface="League Spartan"/>
              </a:rPr>
              <a:t>Produkten</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UMWELT</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err="1">
                  <a:solidFill>
                    <a:srgbClr val="456A2C"/>
                  </a:solidFill>
                  <a:latin typeface="Glacial Indifference"/>
                </a:rPr>
                <a:t>Holz</a:t>
              </a:r>
              <a:r>
                <a:rPr lang="en-US" sz="2400" spc="120" dirty="0">
                  <a:solidFill>
                    <a:srgbClr val="456A2C"/>
                  </a:solidFill>
                  <a:latin typeface="Glacial Indifference"/>
                </a:rPr>
                <a:t> </a:t>
              </a:r>
              <a:r>
                <a:rPr lang="en-US" sz="2400" spc="120" dirty="0" err="1">
                  <a:solidFill>
                    <a:srgbClr val="456A2C"/>
                  </a:solidFill>
                  <a:latin typeface="Glacial Indifference"/>
                </a:rPr>
                <a:t>bindet</a:t>
              </a:r>
              <a:r>
                <a:rPr lang="en-US" sz="2400" spc="120" dirty="0">
                  <a:solidFill>
                    <a:srgbClr val="456A2C"/>
                  </a:solidFill>
                  <a:latin typeface="Glacial Indifference"/>
                </a:rPr>
                <a:t> </a:t>
              </a:r>
              <a:r>
                <a:rPr lang="en-US" sz="2400" spc="120" dirty="0" err="1">
                  <a:solidFill>
                    <a:srgbClr val="456A2C"/>
                  </a:solidFill>
                  <a:latin typeface="Glacial Indifference"/>
                </a:rPr>
                <a:t>Kohlenstoff</a:t>
              </a:r>
              <a:r>
                <a:rPr lang="en-US" sz="2400" spc="120" dirty="0">
                  <a:solidFill>
                    <a:srgbClr val="456A2C"/>
                  </a:solidFill>
                  <a:latin typeface="Glacial Indifference"/>
                </a:rPr>
                <a:t>, </a:t>
              </a:r>
              <a:r>
                <a:rPr lang="en-US" sz="2400" spc="120" dirty="0" err="1">
                  <a:solidFill>
                    <a:srgbClr val="456A2C"/>
                  </a:solidFill>
                  <a:latin typeface="Glacial Indifference"/>
                </a:rPr>
                <a:t>dadurch</a:t>
              </a:r>
              <a:r>
                <a:rPr lang="en-US" sz="2400" spc="120" dirty="0">
                  <a:solidFill>
                    <a:srgbClr val="456A2C"/>
                  </a:solidFill>
                  <a:latin typeface="Glacial Indifference"/>
                </a:rPr>
                <a:t> </a:t>
              </a:r>
              <a:r>
                <a:rPr lang="en-US" sz="2400" spc="120" dirty="0" err="1">
                  <a:solidFill>
                    <a:srgbClr val="456A2C"/>
                  </a:solidFill>
                  <a:latin typeface="Glacial Indifference"/>
                </a:rPr>
                <a:t>ist</a:t>
              </a:r>
              <a:r>
                <a:rPr lang="en-US" sz="2400" spc="120" dirty="0">
                  <a:solidFill>
                    <a:srgbClr val="456A2C"/>
                  </a:solidFill>
                  <a:latin typeface="Glacial Indifference"/>
                </a:rPr>
                <a:t> </a:t>
              </a:r>
              <a:r>
                <a:rPr lang="en-US" sz="2400" spc="120" dirty="0" err="1">
                  <a:solidFill>
                    <a:srgbClr val="456A2C"/>
                  </a:solidFill>
                  <a:latin typeface="Glacial Indifference"/>
                </a:rPr>
                <a:t>ein</a:t>
              </a:r>
              <a:r>
                <a:rPr lang="en-US" sz="2400" spc="120" dirty="0">
                  <a:solidFill>
                    <a:srgbClr val="456A2C"/>
                  </a:solidFill>
                  <a:latin typeface="Glacial Indifference"/>
                </a:rPr>
                <a:t> </a:t>
              </a:r>
              <a:r>
                <a:rPr lang="en-US" sz="2400" spc="120" dirty="0" err="1">
                  <a:solidFill>
                    <a:srgbClr val="456A2C"/>
                  </a:solidFill>
                  <a:latin typeface="Glacial Indifference"/>
                </a:rPr>
                <a:t>Holzprodukt</a:t>
              </a:r>
              <a:r>
                <a:rPr lang="en-US" sz="2400" spc="120" dirty="0">
                  <a:solidFill>
                    <a:srgbClr val="456A2C"/>
                  </a:solidFill>
                  <a:latin typeface="Glacial Indifference"/>
                </a:rPr>
                <a:t> </a:t>
              </a:r>
              <a:r>
                <a:rPr lang="en-US" sz="2400" spc="120" dirty="0" err="1">
                  <a:solidFill>
                    <a:srgbClr val="456A2C"/>
                  </a:solidFill>
                  <a:latin typeface="Glacial Indifference"/>
                </a:rPr>
                <a:t>als</a:t>
              </a:r>
              <a:r>
                <a:rPr lang="en-US" sz="2400" spc="120" dirty="0">
                  <a:solidFill>
                    <a:srgbClr val="456A2C"/>
                  </a:solidFill>
                  <a:latin typeface="Glacial Indifference"/>
                </a:rPr>
                <a:t> </a:t>
              </a:r>
              <a:r>
                <a:rPr lang="en-US" sz="2400" spc="120" dirty="0" err="1">
                  <a:solidFill>
                    <a:srgbClr val="456A2C"/>
                  </a:solidFill>
                  <a:latin typeface="Glacial Indifference"/>
                </a:rPr>
                <a:t>Kohlenstoffspeicher</a:t>
              </a:r>
              <a:r>
                <a:rPr lang="en-US" sz="2400" spc="120" dirty="0">
                  <a:solidFill>
                    <a:srgbClr val="456A2C"/>
                  </a:solidFill>
                  <a:latin typeface="Glacial Indifference"/>
                </a:rPr>
                <a:t> </a:t>
              </a:r>
              <a:r>
                <a:rPr lang="en-US" sz="2400" spc="120" dirty="0" err="1">
                  <a:solidFill>
                    <a:srgbClr val="456A2C"/>
                  </a:solidFill>
                  <a:latin typeface="Glacial Indifference"/>
                </a:rPr>
                <a:t>anzusehen</a:t>
              </a:r>
              <a:r>
                <a:rPr lang="en-US" sz="2400" spc="120" dirty="0">
                  <a:solidFill>
                    <a:srgbClr val="456A2C"/>
                  </a:solidFill>
                  <a:latin typeface="Glacial Indifference"/>
                </a:rPr>
                <a:t>. </a:t>
              </a:r>
              <a:r>
                <a:rPr lang="en-US" sz="2400" spc="120" dirty="0" err="1">
                  <a:solidFill>
                    <a:srgbClr val="456A2C"/>
                  </a:solidFill>
                  <a:latin typeface="Glacial Indifference"/>
                </a:rPr>
                <a:t>Holz</a:t>
              </a:r>
              <a:r>
                <a:rPr lang="en-US" sz="2400" spc="120" dirty="0">
                  <a:solidFill>
                    <a:srgbClr val="456A2C"/>
                  </a:solidFill>
                  <a:latin typeface="Glacial Indifference"/>
                </a:rPr>
                <a:t> </a:t>
              </a:r>
              <a:r>
                <a:rPr lang="en-US" sz="2400" spc="120" dirty="0" err="1">
                  <a:solidFill>
                    <a:srgbClr val="456A2C"/>
                  </a:solidFill>
                  <a:latin typeface="Glacial Indifference"/>
                </a:rPr>
                <a:t>ist</a:t>
              </a:r>
              <a:r>
                <a:rPr lang="en-US" sz="2400" spc="120" dirty="0">
                  <a:solidFill>
                    <a:srgbClr val="456A2C"/>
                  </a:solidFill>
                  <a:latin typeface="Glacial Indifference"/>
                </a:rPr>
                <a:t> </a:t>
              </a:r>
              <a:r>
                <a:rPr lang="en-US" sz="2400" spc="120" dirty="0" err="1">
                  <a:solidFill>
                    <a:srgbClr val="456A2C"/>
                  </a:solidFill>
                  <a:latin typeface="Glacial Indifference"/>
                </a:rPr>
                <a:t>ein</a:t>
              </a:r>
              <a:r>
                <a:rPr lang="en-US" sz="2400" spc="120" dirty="0">
                  <a:solidFill>
                    <a:srgbClr val="456A2C"/>
                  </a:solidFill>
                  <a:latin typeface="Glacial Indifference"/>
                </a:rPr>
                <a:t> </a:t>
              </a:r>
              <a:r>
                <a:rPr lang="en-US" sz="2400" spc="120" dirty="0" err="1">
                  <a:solidFill>
                    <a:srgbClr val="456A2C"/>
                  </a:solidFill>
                  <a:latin typeface="Glacial Indifference"/>
                </a:rPr>
                <a:t>erneuerbares</a:t>
              </a:r>
              <a:r>
                <a:rPr lang="en-US" sz="2400" spc="120" dirty="0">
                  <a:solidFill>
                    <a:srgbClr val="456A2C"/>
                  </a:solidFill>
                  <a:latin typeface="Glacial Indifference"/>
                </a:rPr>
                <a:t> Material.</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447338"/>
            <a:chOff x="0" y="-19050"/>
            <a:chExt cx="9013889"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PRODUKTIVITÄT</a:t>
              </a:r>
            </a:p>
          </p:txBody>
        </p:sp>
        <p:sp>
          <p:nvSpPr>
            <p:cNvPr id="10" name="TextBox 10"/>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CLT und GLT </a:t>
              </a:r>
              <a:r>
                <a:rPr lang="en-US" sz="2400" spc="120" dirty="0" err="1">
                  <a:solidFill>
                    <a:srgbClr val="456A2C"/>
                  </a:solidFill>
                  <a:latin typeface="Glacial Indifference"/>
                </a:rPr>
                <a:t>eignen</a:t>
              </a:r>
              <a:r>
                <a:rPr lang="en-US" sz="2400" spc="120" dirty="0">
                  <a:solidFill>
                    <a:srgbClr val="456A2C"/>
                  </a:solidFill>
                  <a:latin typeface="Glacial Indifference"/>
                </a:rPr>
                <a:t> </a:t>
              </a:r>
              <a:r>
                <a:rPr lang="en-US" sz="2400" spc="120" dirty="0" err="1">
                  <a:solidFill>
                    <a:srgbClr val="456A2C"/>
                  </a:solidFill>
                  <a:latin typeface="Glacial Indifference"/>
                </a:rPr>
                <a:t>sich</a:t>
              </a:r>
              <a:r>
                <a:rPr lang="en-US" sz="2400" spc="120" dirty="0">
                  <a:solidFill>
                    <a:srgbClr val="456A2C"/>
                  </a:solidFill>
                  <a:latin typeface="Glacial Indifference"/>
                </a:rPr>
                <a:t> </a:t>
              </a:r>
              <a:r>
                <a:rPr lang="en-US" sz="2400" spc="120" dirty="0" err="1">
                  <a:solidFill>
                    <a:srgbClr val="456A2C"/>
                  </a:solidFill>
                  <a:latin typeface="Glacial Indifference"/>
                </a:rPr>
                <a:t>für</a:t>
              </a:r>
              <a:r>
                <a:rPr lang="en-US" sz="2400" spc="120" dirty="0">
                  <a:solidFill>
                    <a:srgbClr val="456A2C"/>
                  </a:solidFill>
                  <a:latin typeface="Glacial Indifference"/>
                </a:rPr>
                <a:t> </a:t>
              </a:r>
              <a:r>
                <a:rPr lang="en-US" sz="2400" spc="120" dirty="0" err="1">
                  <a:solidFill>
                    <a:srgbClr val="456A2C"/>
                  </a:solidFill>
                  <a:latin typeface="Glacial Indifference"/>
                </a:rPr>
                <a:t>eine</a:t>
              </a:r>
              <a:r>
                <a:rPr lang="en-US" sz="2400" spc="120" dirty="0">
                  <a:solidFill>
                    <a:srgbClr val="456A2C"/>
                  </a:solidFill>
                  <a:latin typeface="Glacial Indifference"/>
                </a:rPr>
                <a:t> </a:t>
              </a:r>
              <a:r>
                <a:rPr lang="en-US" sz="2400" spc="120" dirty="0" err="1">
                  <a:solidFill>
                    <a:srgbClr val="456A2C"/>
                  </a:solidFill>
                  <a:latin typeface="Glacial Indifference"/>
                </a:rPr>
                <a:t>Vielzahl</a:t>
              </a:r>
              <a:r>
                <a:rPr lang="en-US" sz="2400" spc="120" dirty="0">
                  <a:solidFill>
                    <a:srgbClr val="456A2C"/>
                  </a:solidFill>
                  <a:latin typeface="Glacial Indifference"/>
                </a:rPr>
                <a:t> an </a:t>
              </a:r>
              <a:r>
                <a:rPr lang="en-US" sz="2400" spc="120" dirty="0" err="1">
                  <a:solidFill>
                    <a:srgbClr val="456A2C"/>
                  </a:solidFill>
                  <a:latin typeface="Glacial Indifference"/>
                </a:rPr>
                <a:t>Baumethoden</a:t>
              </a:r>
              <a:r>
                <a:rPr lang="en-US" sz="2400" spc="120" dirty="0">
                  <a:solidFill>
                    <a:srgbClr val="456A2C"/>
                  </a:solidFill>
                  <a:latin typeface="Glacial Indifference"/>
                </a:rPr>
                <a:t>. Die </a:t>
              </a:r>
              <a:r>
                <a:rPr lang="en-US" sz="2400" spc="120" dirty="0" err="1">
                  <a:solidFill>
                    <a:srgbClr val="456A2C"/>
                  </a:solidFill>
                  <a:latin typeface="Glacial Indifference"/>
                </a:rPr>
                <a:t>maschinelle</a:t>
              </a:r>
              <a:r>
                <a:rPr lang="en-US" sz="2400" spc="120" dirty="0">
                  <a:solidFill>
                    <a:srgbClr val="456A2C"/>
                  </a:solidFill>
                  <a:latin typeface="Glacial Indifference"/>
                </a:rPr>
                <a:t> </a:t>
              </a:r>
              <a:r>
                <a:rPr lang="en-US" sz="2400" spc="120" dirty="0" err="1">
                  <a:solidFill>
                    <a:srgbClr val="456A2C"/>
                  </a:solidFill>
                  <a:latin typeface="Glacial Indifference"/>
                </a:rPr>
                <a:t>Verarbeitung</a:t>
              </a:r>
              <a:r>
                <a:rPr lang="en-US" sz="2400" spc="120" dirty="0">
                  <a:solidFill>
                    <a:srgbClr val="456A2C"/>
                  </a:solidFill>
                  <a:latin typeface="Glacial Indifference"/>
                </a:rPr>
                <a:t> </a:t>
              </a:r>
              <a:r>
                <a:rPr lang="en-US" sz="2400" spc="120" dirty="0" err="1">
                  <a:solidFill>
                    <a:srgbClr val="456A2C"/>
                  </a:solidFill>
                  <a:latin typeface="Glacial Indifference"/>
                </a:rPr>
                <a:t>kann</a:t>
              </a:r>
              <a:r>
                <a:rPr lang="en-US" sz="2400" spc="120" dirty="0">
                  <a:solidFill>
                    <a:srgbClr val="456A2C"/>
                  </a:solidFill>
                  <a:latin typeface="Glacial Indifference"/>
                </a:rPr>
                <a:t> schnell </a:t>
              </a:r>
              <a:r>
                <a:rPr lang="en-US" sz="2400" spc="120" dirty="0" err="1">
                  <a:solidFill>
                    <a:srgbClr val="456A2C"/>
                  </a:solidFill>
                  <a:latin typeface="Glacial Indifference"/>
                </a:rPr>
                <a:t>erfolgen</a:t>
              </a:r>
              <a:r>
                <a:rPr lang="en-US" sz="2400" spc="120" dirty="0">
                  <a:solidFill>
                    <a:srgbClr val="456A2C"/>
                  </a:solidFill>
                  <a:latin typeface="Glacial Indifference"/>
                </a:rPr>
                <a:t> und </a:t>
              </a:r>
              <a:r>
                <a:rPr lang="en-US" sz="2400" spc="120" dirty="0" err="1">
                  <a:solidFill>
                    <a:srgbClr val="456A2C"/>
                  </a:solidFill>
                  <a:latin typeface="Glacial Indifference"/>
                </a:rPr>
                <a:t>erfordert</a:t>
              </a:r>
              <a:r>
                <a:rPr lang="en-US" sz="2400" spc="120" dirty="0">
                  <a:solidFill>
                    <a:srgbClr val="456A2C"/>
                  </a:solidFill>
                  <a:latin typeface="Glacial Indifference"/>
                </a:rPr>
                <a:t> </a:t>
              </a:r>
              <a:r>
                <a:rPr lang="en-US" sz="2400" spc="120" dirty="0" err="1">
                  <a:solidFill>
                    <a:srgbClr val="456A2C"/>
                  </a:solidFill>
                  <a:latin typeface="Glacial Indifference"/>
                </a:rPr>
                <a:t>keine</a:t>
              </a:r>
              <a:r>
                <a:rPr lang="en-US" sz="2400" spc="120" dirty="0">
                  <a:solidFill>
                    <a:srgbClr val="456A2C"/>
                  </a:solidFill>
                  <a:latin typeface="Glacial Indifference"/>
                </a:rPr>
                <a:t> </a:t>
              </a:r>
              <a:r>
                <a:rPr lang="en-US" sz="2400" spc="120" dirty="0" err="1">
                  <a:solidFill>
                    <a:srgbClr val="456A2C"/>
                  </a:solidFill>
                  <a:latin typeface="Glacial Indifference"/>
                </a:rPr>
                <a:t>spezielle</a:t>
              </a:r>
              <a:r>
                <a:rPr lang="en-US" sz="2400" spc="120" dirty="0">
                  <a:solidFill>
                    <a:srgbClr val="456A2C"/>
                  </a:solidFill>
                  <a:latin typeface="Glacial Indifference"/>
                </a:rPr>
                <a:t> </a:t>
              </a:r>
              <a:r>
                <a:rPr lang="en-US" sz="2400" spc="120" dirty="0" err="1">
                  <a:solidFill>
                    <a:srgbClr val="456A2C"/>
                  </a:solidFill>
                  <a:latin typeface="Glacial Indifference"/>
                </a:rPr>
                <a:t>Technologie</a:t>
              </a:r>
              <a:r>
                <a:rPr lang="en-US" sz="2400" spc="120" dirty="0">
                  <a:solidFill>
                    <a:srgbClr val="456A2C"/>
                  </a:solidFill>
                  <a:latin typeface="Glacial Indifference"/>
                </a:rPr>
                <a:t>.</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447338"/>
            <a:chOff x="0" y="-19050"/>
            <a:chExt cx="9013889" cy="3263116"/>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EFFIZIENZ</a:t>
              </a:r>
            </a:p>
          </p:txBody>
        </p:sp>
        <p:sp>
          <p:nvSpPr>
            <p:cNvPr id="14" name="TextBox 14"/>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n-US" sz="2400" spc="120" dirty="0" err="1">
                  <a:solidFill>
                    <a:srgbClr val="456A2C"/>
                  </a:solidFill>
                  <a:latin typeface="Glacial Indifference"/>
                </a:rPr>
                <a:t>Massivholz</a:t>
              </a:r>
              <a:r>
                <a:rPr lang="en-US" sz="2400" spc="120" dirty="0">
                  <a:solidFill>
                    <a:srgbClr val="456A2C"/>
                  </a:solidFill>
                  <a:latin typeface="Glacial Indifference"/>
                </a:rPr>
                <a:t> </a:t>
              </a:r>
              <a:r>
                <a:rPr lang="en-US" sz="2400" spc="120" dirty="0" err="1">
                  <a:solidFill>
                    <a:srgbClr val="456A2C"/>
                  </a:solidFill>
                  <a:latin typeface="Glacial Indifference"/>
                </a:rPr>
                <a:t>speichert</a:t>
              </a:r>
              <a:r>
                <a:rPr lang="en-US" sz="2400" spc="120" dirty="0">
                  <a:solidFill>
                    <a:srgbClr val="456A2C"/>
                  </a:solidFill>
                  <a:latin typeface="Glacial Indifference"/>
                </a:rPr>
                <a:t> </a:t>
              </a:r>
              <a:r>
                <a:rPr lang="en-US" sz="2400" spc="120" dirty="0" err="1">
                  <a:solidFill>
                    <a:srgbClr val="456A2C"/>
                  </a:solidFill>
                  <a:latin typeface="Glacial Indifference"/>
                </a:rPr>
                <a:t>Wärme</a:t>
              </a:r>
              <a:r>
                <a:rPr lang="en-US" sz="2400" spc="120" dirty="0">
                  <a:solidFill>
                    <a:srgbClr val="456A2C"/>
                  </a:solidFill>
                  <a:latin typeface="Glacial Indifference"/>
                </a:rPr>
                <a:t> und </a:t>
              </a:r>
              <a:r>
                <a:rPr lang="en-US" sz="2400" spc="120" dirty="0" err="1">
                  <a:solidFill>
                    <a:srgbClr val="456A2C"/>
                  </a:solidFill>
                  <a:latin typeface="Glacial Indifference"/>
                </a:rPr>
                <a:t>gleicht</a:t>
              </a:r>
              <a:r>
                <a:rPr lang="en-US" sz="2400" spc="120" dirty="0">
                  <a:solidFill>
                    <a:srgbClr val="456A2C"/>
                  </a:solidFill>
                  <a:latin typeface="Glacial Indifference"/>
                </a:rPr>
                <a:t> das </a:t>
              </a:r>
              <a:r>
                <a:rPr lang="en-US" sz="2400" spc="120" dirty="0" err="1">
                  <a:solidFill>
                    <a:srgbClr val="456A2C"/>
                  </a:solidFill>
                  <a:latin typeface="Glacial Indifference"/>
                </a:rPr>
                <a:t>Feuchtigkeitsniveau</a:t>
              </a:r>
              <a:r>
                <a:rPr lang="en-US" sz="2400" spc="120" dirty="0">
                  <a:solidFill>
                    <a:srgbClr val="456A2C"/>
                  </a:solidFill>
                  <a:latin typeface="Glacial Indifference"/>
                </a:rPr>
                <a:t> </a:t>
              </a:r>
              <a:r>
                <a:rPr lang="en-US" sz="2400" spc="120" dirty="0" err="1">
                  <a:solidFill>
                    <a:srgbClr val="456A2C"/>
                  </a:solidFill>
                  <a:latin typeface="Glacial Indifference"/>
                </a:rPr>
                <a:t>aus</a:t>
              </a:r>
              <a:r>
                <a:rPr lang="en-US" sz="2400" spc="120" dirty="0">
                  <a:solidFill>
                    <a:srgbClr val="456A2C"/>
                  </a:solidFill>
                  <a:latin typeface="Glacial Indifference"/>
                </a:rPr>
                <a:t>, es </a:t>
              </a:r>
              <a:r>
                <a:rPr lang="en-US" sz="2400" spc="120" dirty="0" err="1">
                  <a:solidFill>
                    <a:srgbClr val="456A2C"/>
                  </a:solidFill>
                  <a:latin typeface="Glacial Indifference"/>
                </a:rPr>
                <a:t>ist</a:t>
              </a:r>
              <a:r>
                <a:rPr lang="en-US" sz="2400" spc="120" dirty="0">
                  <a:solidFill>
                    <a:srgbClr val="456A2C"/>
                  </a:solidFill>
                  <a:latin typeface="Glacial Indifference"/>
                </a:rPr>
                <a:t> </a:t>
              </a:r>
              <a:r>
                <a:rPr lang="en-US" sz="2400" spc="120" dirty="0" err="1">
                  <a:solidFill>
                    <a:srgbClr val="456A2C"/>
                  </a:solidFill>
                  <a:latin typeface="Glacial Indifference"/>
                </a:rPr>
                <a:t>ein</a:t>
              </a:r>
              <a:r>
                <a:rPr lang="en-US" sz="2400" spc="120" dirty="0">
                  <a:solidFill>
                    <a:srgbClr val="456A2C"/>
                  </a:solidFill>
                  <a:latin typeface="Glacial Indifference"/>
                </a:rPr>
                <a:t> </a:t>
              </a:r>
              <a:r>
                <a:rPr lang="en-US" sz="2400" spc="120" dirty="0" err="1">
                  <a:solidFill>
                    <a:srgbClr val="456A2C"/>
                  </a:solidFill>
                  <a:latin typeface="Glacial Indifference"/>
                </a:rPr>
                <a:t>angenehmes</a:t>
              </a:r>
              <a:r>
                <a:rPr lang="en-US" sz="2400" spc="120" dirty="0">
                  <a:solidFill>
                    <a:srgbClr val="456A2C"/>
                  </a:solidFill>
                  <a:latin typeface="Glacial Indifference"/>
                </a:rPr>
                <a:t>, </a:t>
              </a:r>
              <a:r>
                <a:rPr lang="en-US" sz="2400" spc="120" dirty="0" err="1">
                  <a:solidFill>
                    <a:srgbClr val="456A2C"/>
                  </a:solidFill>
                  <a:latin typeface="Glacial Indifference"/>
                </a:rPr>
                <a:t>sicheres</a:t>
              </a:r>
              <a:r>
                <a:rPr lang="en-US" sz="2400" spc="120" dirty="0">
                  <a:solidFill>
                    <a:srgbClr val="456A2C"/>
                  </a:solidFill>
                  <a:latin typeface="Glacial Indifference"/>
                </a:rPr>
                <a:t>, </a:t>
              </a:r>
              <a:r>
                <a:rPr lang="en-US" sz="2400" spc="120" dirty="0" err="1">
                  <a:solidFill>
                    <a:srgbClr val="456A2C"/>
                  </a:solidFill>
                  <a:latin typeface="Glacial Indifference"/>
                </a:rPr>
                <a:t>ökologisches</a:t>
              </a:r>
              <a:r>
                <a:rPr lang="en-US" sz="2400" spc="120" dirty="0">
                  <a:solidFill>
                    <a:srgbClr val="456A2C"/>
                  </a:solidFill>
                  <a:latin typeface="Glacial Indifference"/>
                </a:rPr>
                <a:t> und </a:t>
              </a:r>
              <a:r>
                <a:rPr lang="en-US" sz="2400" spc="120" dirty="0" err="1">
                  <a:solidFill>
                    <a:srgbClr val="456A2C"/>
                  </a:solidFill>
                  <a:latin typeface="Glacial Indifference"/>
                </a:rPr>
                <a:t>heimisches</a:t>
              </a:r>
              <a:r>
                <a:rPr lang="en-US" sz="2400" spc="120" dirty="0">
                  <a:solidFill>
                    <a:srgbClr val="456A2C"/>
                  </a:solidFill>
                  <a:latin typeface="Glacial Indifference"/>
                </a:rPr>
                <a:t> Material.</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447338"/>
            <a:chOff x="0" y="-19050"/>
            <a:chExt cx="9013889" cy="2637281"/>
          </a:xfrm>
        </p:grpSpPr>
        <p:sp>
          <p:nvSpPr>
            <p:cNvPr id="17" name="TextBox 17"/>
            <p:cNvSpPr txBox="1"/>
            <p:nvPr/>
          </p:nvSpPr>
          <p:spPr>
            <a:xfrm>
              <a:off x="1105" y="-19050"/>
              <a:ext cx="9012784" cy="538954"/>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KOSTEN</a:t>
              </a:r>
            </a:p>
          </p:txBody>
        </p:sp>
        <p:sp>
          <p:nvSpPr>
            <p:cNvPr id="18" name="TextBox 18"/>
            <p:cNvSpPr txBox="1"/>
            <p:nvPr/>
          </p:nvSpPr>
          <p:spPr>
            <a:xfrm>
              <a:off x="0" y="773352"/>
              <a:ext cx="9013889" cy="1844879"/>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en-US" altLang="fi-FI" sz="2400" dirty="0">
                  <a:solidFill>
                    <a:srgbClr val="456A2C"/>
                  </a:solidFill>
                  <a:latin typeface="Glacial Indifference" panose="020B0604020202020204" charset="0"/>
                </a:rPr>
                <a:t>Die </a:t>
              </a:r>
              <a:r>
                <a:rPr lang="en-US" altLang="fi-FI" sz="2400" dirty="0" err="1">
                  <a:solidFill>
                    <a:srgbClr val="456A2C"/>
                  </a:solidFill>
                  <a:latin typeface="Glacial Indifference" panose="020B0604020202020204" charset="0"/>
                </a:rPr>
                <a:t>Platten</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sind</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akkurat</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dimensioniert</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wodurch</a:t>
              </a:r>
              <a:r>
                <a:rPr lang="en-US" altLang="fi-FI" sz="2400" dirty="0">
                  <a:solidFill>
                    <a:srgbClr val="456A2C"/>
                  </a:solidFill>
                  <a:latin typeface="Glacial Indifference" panose="020B0604020202020204" charset="0"/>
                </a:rPr>
                <a:t> die Montage der </a:t>
              </a:r>
              <a:r>
                <a:rPr lang="en-US" altLang="fi-FI" sz="2400" dirty="0" err="1">
                  <a:solidFill>
                    <a:srgbClr val="456A2C"/>
                  </a:solidFill>
                  <a:latin typeface="Glacial Indifference" panose="020B0604020202020204" charset="0"/>
                </a:rPr>
                <a:t>Platten</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oder</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Räume</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aus</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Platten</a:t>
              </a:r>
              <a:r>
                <a:rPr lang="en-US" altLang="fi-FI" sz="2400" dirty="0">
                  <a:solidFill>
                    <a:srgbClr val="456A2C"/>
                  </a:solidFill>
                  <a:latin typeface="Glacial Indifference" panose="020B0604020202020204" charset="0"/>
                </a:rPr>
                <a:t> schnell </a:t>
              </a:r>
              <a:r>
                <a:rPr lang="en-US" altLang="fi-FI" sz="2400" dirty="0" err="1">
                  <a:solidFill>
                    <a:srgbClr val="456A2C"/>
                  </a:solidFill>
                  <a:latin typeface="Glacial Indifference" panose="020B0604020202020204" charset="0"/>
                </a:rPr>
                <a:t>durchgeführt</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werden</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kann</a:t>
              </a:r>
              <a:r>
                <a:rPr lang="en-US" altLang="fi-FI" sz="2400" dirty="0">
                  <a:solidFill>
                    <a:srgbClr val="456A2C"/>
                  </a:solidFill>
                  <a:latin typeface="Glacial Indifference" panose="020B0604020202020204" charset="0"/>
                </a:rPr>
                <a:t> und </a:t>
              </a:r>
              <a:r>
                <a:rPr lang="en-US" altLang="fi-FI" sz="2400" dirty="0" err="1">
                  <a:solidFill>
                    <a:srgbClr val="456A2C"/>
                  </a:solidFill>
                  <a:latin typeface="Glacial Indifference" panose="020B0604020202020204" charset="0"/>
                </a:rPr>
                <a:t>keine</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zusätzlichen</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Aussteifungselemente</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nötig</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sind</a:t>
              </a:r>
              <a:r>
                <a:rPr lang="en-US" altLang="fi-FI" sz="2400" dirty="0">
                  <a:solidFill>
                    <a:srgbClr val="456A2C"/>
                  </a:solidFill>
                  <a:latin typeface="Glacial Indifference" panose="020B0604020202020204" charset="0"/>
                </a:rPr>
                <a:t>.</a:t>
              </a: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5</a:t>
            </a:fld>
            <a:endParaRPr lang="en-US" sz="2400" spc="120" dirty="0">
              <a:solidFill>
                <a:srgbClr val="1E4D65"/>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82040" y="895538"/>
            <a:ext cx="16268700" cy="859210"/>
          </a:xfrm>
          <a:prstGeom prst="rect">
            <a:avLst/>
          </a:prstGeom>
        </p:spPr>
        <p:txBody>
          <a:bodyPr wrap="square" lIns="0" tIns="0" rIns="0" bIns="0" rtlCol="0" anchor="t">
            <a:spAutoFit/>
          </a:bodyPr>
          <a:lstStyle/>
          <a:p>
            <a:pPr algn="l">
              <a:lnSpc>
                <a:spcPts val="6682"/>
              </a:lnSpc>
            </a:pPr>
            <a:r>
              <a:rPr lang="en-US" sz="5000" spc="100" dirty="0">
                <a:solidFill>
                  <a:srgbClr val="456A2C"/>
                </a:solidFill>
                <a:latin typeface="League Spartan"/>
              </a:rPr>
              <a:t>Montage</a:t>
            </a: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1754748"/>
            <a:ext cx="16268700" cy="7401518"/>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6</a:t>
            </a:fld>
            <a:endParaRPr lang="en-US" sz="2400" spc="120" dirty="0">
              <a:solidFill>
                <a:srgbClr val="1E4D65"/>
              </a:solidFill>
              <a:latin typeface="Glacial Indifference"/>
            </a:endParaRPr>
          </a:p>
        </p:txBody>
      </p:sp>
      <p:sp>
        <p:nvSpPr>
          <p:cNvPr id="9" name="Tekstiruutu 8">
            <a:extLst>
              <a:ext uri="{FF2B5EF4-FFF2-40B4-BE49-F238E27FC236}">
                <a16:creationId xmlns:a16="http://schemas.microsoft.com/office/drawing/2014/main" id="{757E5714-447D-4963-A298-E9D6732C5B75}"/>
              </a:ext>
            </a:extLst>
          </p:cNvPr>
          <p:cNvSpPr txBox="1"/>
          <p:nvPr/>
        </p:nvSpPr>
        <p:spPr>
          <a:xfrm>
            <a:off x="1150800" y="1867419"/>
            <a:ext cx="16108500" cy="4893647"/>
          </a:xfrm>
          <a:prstGeom prst="rect">
            <a:avLst/>
          </a:prstGeom>
          <a:noFill/>
        </p:spPr>
        <p:txBody>
          <a:bodyPr wrap="square">
            <a:spAutoFit/>
          </a:bodyPr>
          <a:lstStyle/>
          <a:p>
            <a:pPr marL="342900" indent="-342900">
              <a:buFont typeface="Arial" panose="020B0604020202020204" pitchFamily="34" charset="0"/>
              <a:buChar char="•"/>
            </a:pPr>
            <a:r>
              <a:rPr lang="en-US" sz="2400" dirty="0" err="1">
                <a:solidFill>
                  <a:srgbClr val="456A2C"/>
                </a:solidFill>
                <a:latin typeface="Glacial Indifference" panose="020B0604020202020204" charset="0"/>
              </a:rPr>
              <a:t>Für</a:t>
            </a:r>
            <a:r>
              <a:rPr lang="en-US" sz="2400" dirty="0">
                <a:solidFill>
                  <a:srgbClr val="456A2C"/>
                </a:solidFill>
                <a:latin typeface="Glacial Indifference" panose="020B0604020202020204" charset="0"/>
              </a:rPr>
              <a:t> den </a:t>
            </a:r>
            <a:r>
              <a:rPr lang="en-US" sz="2400" dirty="0" err="1">
                <a:solidFill>
                  <a:srgbClr val="456A2C"/>
                </a:solidFill>
                <a:latin typeface="Glacial Indifference" panose="020B0604020202020204" charset="0"/>
              </a:rPr>
              <a:t>Montageplan</a:t>
            </a:r>
            <a:r>
              <a:rPr lang="en-US" sz="2400" dirty="0">
                <a:solidFill>
                  <a:srgbClr val="456A2C"/>
                </a:solidFill>
                <a:latin typeface="Glacial Indifference" panose="020B0604020202020204" charset="0"/>
              </a:rPr>
              <a:t> der </a:t>
            </a:r>
            <a:r>
              <a:rPr lang="en-US" sz="2400" dirty="0" err="1">
                <a:solidFill>
                  <a:srgbClr val="456A2C"/>
                </a:solidFill>
                <a:latin typeface="Glacial Indifference" panose="020B0604020202020204" charset="0"/>
              </a:rPr>
              <a:t>Elemente</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sollten</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vom</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Statiker</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ausreichende</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Informationen</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über</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sicheres</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Heben</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Handhabung</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Montageebenen</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Montagereihenfolge</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temporäre</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Stützen</a:t>
            </a:r>
            <a:r>
              <a:rPr lang="en-US" sz="2400" dirty="0">
                <a:solidFill>
                  <a:srgbClr val="456A2C"/>
                </a:solidFill>
                <a:latin typeface="Glacial Indifference" panose="020B0604020202020204" charset="0"/>
              </a:rPr>
              <a:t> und </a:t>
            </a:r>
            <a:r>
              <a:rPr lang="en-US" sz="2400" dirty="0" err="1">
                <a:solidFill>
                  <a:srgbClr val="456A2C"/>
                </a:solidFill>
                <a:latin typeface="Glacial Indifference" panose="020B0604020202020204" charset="0"/>
              </a:rPr>
              <a:t>abschließende</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Befestigung</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bereitgestellt</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werden</a:t>
            </a:r>
            <a:r>
              <a:rPr lang="en-US" sz="2400" dirty="0">
                <a:solidFill>
                  <a:srgbClr val="456A2C"/>
                </a:solidFill>
                <a:latin typeface="Glacial Indifference" panose="020B0604020202020204" charset="0"/>
              </a:rPr>
              <a:t>. </a:t>
            </a:r>
          </a:p>
          <a:p>
            <a:pPr marL="342900" indent="-342900">
              <a:buFont typeface="Arial" panose="020B0604020202020204" pitchFamily="34" charset="0"/>
              <a:buChar char="•"/>
            </a:pPr>
            <a:endParaRPr lang="fi-FI" sz="2400" b="0" i="0" u="none" strike="noStrike" baseline="0" dirty="0">
              <a:solidFill>
                <a:srgbClr val="456A2C"/>
              </a:solidFill>
              <a:latin typeface="Glacial Indifference" panose="020B0604020202020204" charset="0"/>
            </a:endParaRPr>
          </a:p>
          <a:p>
            <a:pPr marL="342900" indent="-342900">
              <a:buFont typeface="Arial" panose="020B0604020202020204" pitchFamily="34" charset="0"/>
              <a:buChar char="•"/>
            </a:pPr>
            <a:r>
              <a:rPr lang="en-US" sz="2400" dirty="0" err="1">
                <a:solidFill>
                  <a:srgbClr val="456A2C"/>
                </a:solidFill>
                <a:latin typeface="Glacial Indifference" panose="020B0604020202020204" charset="0"/>
              </a:rPr>
              <a:t>Für</a:t>
            </a:r>
            <a:r>
              <a:rPr lang="en-US" sz="2400" dirty="0">
                <a:solidFill>
                  <a:srgbClr val="456A2C"/>
                </a:solidFill>
                <a:latin typeface="Glacial Indifference" panose="020B0604020202020204" charset="0"/>
              </a:rPr>
              <a:t> die Montage auf der </a:t>
            </a:r>
            <a:r>
              <a:rPr lang="en-US" sz="2400" dirty="0" err="1">
                <a:solidFill>
                  <a:srgbClr val="456A2C"/>
                </a:solidFill>
                <a:latin typeface="Glacial Indifference" panose="020B0604020202020204" charset="0"/>
              </a:rPr>
              <a:t>Baustelle</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wird</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ein</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schriftlicher</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Montageplan</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vorgelegt</a:t>
            </a:r>
            <a:r>
              <a:rPr lang="en-US" sz="2400" dirty="0">
                <a:solidFill>
                  <a:srgbClr val="456A2C"/>
                </a:solidFill>
                <a:latin typeface="Glacial Indifference" panose="020B0604020202020204" charset="0"/>
              </a:rPr>
              <a:t>, der </a:t>
            </a:r>
            <a:r>
              <a:rPr lang="en-US" sz="2400" dirty="0" err="1">
                <a:solidFill>
                  <a:srgbClr val="456A2C"/>
                </a:solidFill>
                <a:latin typeface="Glacial Indifference" panose="020B0604020202020204" charset="0"/>
              </a:rPr>
              <a:t>vom</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Hauptstatiker</a:t>
            </a:r>
            <a:r>
              <a:rPr lang="en-US" sz="2400" dirty="0">
                <a:solidFill>
                  <a:srgbClr val="456A2C"/>
                </a:solidFill>
                <a:latin typeface="Glacial Indifference" panose="020B0604020202020204" charset="0"/>
              </a:rPr>
              <a:t>, dem </a:t>
            </a:r>
            <a:r>
              <a:rPr lang="en-US" sz="2400" dirty="0" err="1">
                <a:solidFill>
                  <a:srgbClr val="456A2C"/>
                </a:solidFill>
                <a:latin typeface="Glacial Indifference" panose="020B0604020202020204" charset="0"/>
              </a:rPr>
              <a:t>Bauaufseher</a:t>
            </a:r>
            <a:r>
              <a:rPr lang="en-US" sz="2400" dirty="0">
                <a:solidFill>
                  <a:srgbClr val="456A2C"/>
                </a:solidFill>
                <a:latin typeface="Glacial Indifference" panose="020B0604020202020204" charset="0"/>
              </a:rPr>
              <a:t> und dem Baumeister des </a:t>
            </a:r>
            <a:r>
              <a:rPr lang="en-US" sz="2400" dirty="0" err="1">
                <a:solidFill>
                  <a:srgbClr val="456A2C"/>
                </a:solidFill>
                <a:latin typeface="Glacial Indifference" panose="020B0604020202020204" charset="0"/>
              </a:rPr>
              <a:t>Hauptauftragnehmers</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unterzeichnet</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wird</a:t>
            </a:r>
            <a:r>
              <a:rPr lang="en-US" sz="2400" dirty="0">
                <a:solidFill>
                  <a:srgbClr val="456A2C"/>
                </a:solidFill>
                <a:latin typeface="Glacial Indifference" panose="020B0604020202020204" charset="0"/>
              </a:rPr>
              <a:t>. </a:t>
            </a:r>
          </a:p>
          <a:p>
            <a:pPr marL="342900" indent="-342900">
              <a:buFont typeface="Arial" panose="020B0604020202020204" pitchFamily="34" charset="0"/>
              <a:buChar char="•"/>
            </a:pPr>
            <a:endParaRPr lang="fi-FI" sz="2400" b="0" i="0" u="none" strike="noStrike" baseline="0" dirty="0">
              <a:solidFill>
                <a:srgbClr val="456A2C"/>
              </a:solidFill>
              <a:latin typeface="Glacial Indifference" panose="020B0604020202020204" charset="0"/>
            </a:endParaRPr>
          </a:p>
          <a:p>
            <a:pPr marL="342900" indent="-342900">
              <a:buFont typeface="Arial" panose="020B0604020202020204" pitchFamily="34" charset="0"/>
              <a:buChar char="•"/>
            </a:pPr>
            <a:r>
              <a:rPr lang="en-US" sz="2400" dirty="0" err="1">
                <a:solidFill>
                  <a:srgbClr val="456A2C"/>
                </a:solidFill>
                <a:latin typeface="Glacial Indifference" panose="020B0604020202020204" charset="0"/>
              </a:rPr>
              <a:t>Im</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Montageplan</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müssen</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u.a.</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temporäre</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Lagerungsmöglichkeiten</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für</a:t>
            </a:r>
            <a:r>
              <a:rPr lang="en-US" sz="2400" dirty="0">
                <a:solidFill>
                  <a:srgbClr val="456A2C"/>
                </a:solidFill>
                <a:latin typeface="Glacial Indifference" panose="020B0604020202020204" charset="0"/>
              </a:rPr>
              <a:t> die </a:t>
            </a:r>
            <a:r>
              <a:rPr lang="en-US" sz="2400" dirty="0" err="1">
                <a:solidFill>
                  <a:srgbClr val="456A2C"/>
                </a:solidFill>
                <a:latin typeface="Glacial Indifference" panose="020B0604020202020204" charset="0"/>
              </a:rPr>
              <a:t>Elemente</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Hebehilfen</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Verbindungsmaterialien</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Verbindungsmethoden</a:t>
            </a:r>
            <a:r>
              <a:rPr lang="en-US" sz="2400" dirty="0">
                <a:solidFill>
                  <a:srgbClr val="456A2C"/>
                </a:solidFill>
                <a:latin typeface="Glacial Indifference" panose="020B0604020202020204" charset="0"/>
              </a:rPr>
              <a:t>, Schutz der </a:t>
            </a:r>
            <a:r>
              <a:rPr lang="en-US" sz="2400" dirty="0" err="1">
                <a:solidFill>
                  <a:srgbClr val="456A2C"/>
                </a:solidFill>
                <a:latin typeface="Glacial Indifference" panose="020B0604020202020204" charset="0"/>
              </a:rPr>
              <a:t>Teile</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Stützen</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während</a:t>
            </a:r>
            <a:r>
              <a:rPr lang="en-US" sz="2400" dirty="0">
                <a:solidFill>
                  <a:srgbClr val="456A2C"/>
                </a:solidFill>
                <a:latin typeface="Glacial Indifference" panose="020B0604020202020204" charset="0"/>
              </a:rPr>
              <a:t> der Montage, </a:t>
            </a:r>
            <a:r>
              <a:rPr lang="en-US" sz="2400" dirty="0" err="1">
                <a:solidFill>
                  <a:srgbClr val="456A2C"/>
                </a:solidFill>
                <a:latin typeface="Glacial Indifference" panose="020B0604020202020204" charset="0"/>
              </a:rPr>
              <a:t>Mindestauflageflächen</a:t>
            </a:r>
            <a:r>
              <a:rPr lang="en-US" sz="2400" dirty="0">
                <a:solidFill>
                  <a:srgbClr val="456A2C"/>
                </a:solidFill>
                <a:latin typeface="Glacial Indifference" panose="020B0604020202020204" charset="0"/>
              </a:rPr>
              <a:t> und </a:t>
            </a:r>
            <a:r>
              <a:rPr lang="en-US" sz="2400" dirty="0" err="1">
                <a:solidFill>
                  <a:srgbClr val="456A2C"/>
                </a:solidFill>
                <a:latin typeface="Glacial Indifference" panose="020B0604020202020204" charset="0"/>
              </a:rPr>
              <a:t>Montagereihenfolge</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berücksichtigt</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werden</a:t>
            </a:r>
            <a:r>
              <a:rPr lang="en-US" sz="2400" dirty="0">
                <a:solidFill>
                  <a:srgbClr val="456A2C"/>
                </a:solidFill>
                <a:latin typeface="Glacial Indifference" panose="020B0604020202020204" charset="0"/>
              </a:rPr>
              <a:t>. </a:t>
            </a:r>
          </a:p>
          <a:p>
            <a:pPr marL="342900" indent="-342900">
              <a:buFont typeface="Arial" panose="020B0604020202020204" pitchFamily="34" charset="0"/>
              <a:buChar char="•"/>
            </a:pPr>
            <a:endParaRPr lang="fi-FI" sz="2400" b="0" i="0" u="none" strike="noStrike" baseline="0" dirty="0">
              <a:solidFill>
                <a:srgbClr val="456A2C"/>
              </a:solidFill>
              <a:latin typeface="Glacial Indifference" panose="020B0604020202020204" charset="0"/>
            </a:endParaRPr>
          </a:p>
          <a:p>
            <a:pPr marL="342900" indent="-342900">
              <a:buFont typeface="Arial" panose="020B0604020202020204" pitchFamily="34" charset="0"/>
              <a:buChar char="•"/>
            </a:pPr>
            <a:r>
              <a:rPr lang="en-US" sz="2400" dirty="0" err="1">
                <a:solidFill>
                  <a:srgbClr val="456A2C"/>
                </a:solidFill>
                <a:latin typeface="Glacial Indifference" panose="020B0604020202020204" charset="0"/>
              </a:rPr>
              <a:t>Jegliche</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Änderung</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wird</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vor</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Beginn</a:t>
            </a:r>
            <a:r>
              <a:rPr lang="en-US" sz="2400" dirty="0">
                <a:solidFill>
                  <a:srgbClr val="456A2C"/>
                </a:solidFill>
                <a:latin typeface="Glacial Indifference" panose="020B0604020202020204" charset="0"/>
              </a:rPr>
              <a:t> der Arbeit </a:t>
            </a:r>
            <a:r>
              <a:rPr lang="en-US" sz="2400" dirty="0" err="1">
                <a:solidFill>
                  <a:srgbClr val="456A2C"/>
                </a:solidFill>
                <a:latin typeface="Glacial Indifference" panose="020B0604020202020204" charset="0"/>
              </a:rPr>
              <a:t>vom</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zuständigen</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Statiker</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geprüft</a:t>
            </a:r>
            <a:r>
              <a:rPr lang="en-US" sz="2400" dirty="0">
                <a:solidFill>
                  <a:srgbClr val="456A2C"/>
                </a:solidFill>
                <a:latin typeface="Glacial Indifference" panose="020B0604020202020204" charset="0"/>
              </a:rPr>
              <a:t> und </a:t>
            </a:r>
            <a:r>
              <a:rPr lang="en-US" sz="2400" dirty="0" err="1">
                <a:solidFill>
                  <a:srgbClr val="456A2C"/>
                </a:solidFill>
                <a:latin typeface="Glacial Indifference" panose="020B0604020202020204" charset="0"/>
              </a:rPr>
              <a:t>bestätigt</a:t>
            </a:r>
            <a:r>
              <a:rPr lang="en-US" sz="2400" dirty="0">
                <a:solidFill>
                  <a:srgbClr val="456A2C"/>
                </a:solidFill>
                <a:latin typeface="Glacial Indifference" panose="020B0604020202020204" charset="0"/>
              </a:rPr>
              <a:t>. Die </a:t>
            </a:r>
            <a:r>
              <a:rPr lang="en-US" sz="2400" dirty="0" err="1">
                <a:solidFill>
                  <a:srgbClr val="456A2C"/>
                </a:solidFill>
                <a:latin typeface="Glacial Indifference" panose="020B0604020202020204" charset="0"/>
              </a:rPr>
              <a:t>Elemente</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müssen</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gemäß</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Montageplan</a:t>
            </a:r>
            <a:r>
              <a:rPr lang="en-US" sz="2400" dirty="0">
                <a:solidFill>
                  <a:srgbClr val="456A2C"/>
                </a:solidFill>
                <a:latin typeface="Glacial Indifference" panose="020B0604020202020204" charset="0"/>
              </a:rPr>
              <a:t> und </a:t>
            </a:r>
            <a:r>
              <a:rPr lang="en-US" sz="2400" dirty="0" err="1">
                <a:solidFill>
                  <a:srgbClr val="456A2C"/>
                </a:solidFill>
                <a:latin typeface="Glacial Indifference" panose="020B0604020202020204" charset="0"/>
              </a:rPr>
              <a:t>Informationen</a:t>
            </a:r>
            <a:r>
              <a:rPr lang="en-US" sz="2400" dirty="0">
                <a:solidFill>
                  <a:srgbClr val="456A2C"/>
                </a:solidFill>
                <a:latin typeface="Glacial Indifference" panose="020B0604020202020204" charset="0"/>
              </a:rPr>
              <a:t> des </a:t>
            </a:r>
            <a:r>
              <a:rPr lang="en-US" sz="2400" dirty="0" err="1">
                <a:solidFill>
                  <a:srgbClr val="456A2C"/>
                </a:solidFill>
                <a:latin typeface="Glacial Indifference" panose="020B0604020202020204" charset="0"/>
              </a:rPr>
              <a:t>Herstellers</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gehoben</a:t>
            </a:r>
            <a:r>
              <a:rPr lang="en-US" sz="2400" dirty="0">
                <a:solidFill>
                  <a:srgbClr val="456A2C"/>
                </a:solidFill>
                <a:latin typeface="Glacial Indifference" panose="020B0604020202020204" charset="0"/>
              </a:rPr>
              <a:t> und </a:t>
            </a:r>
            <a:r>
              <a:rPr lang="en-US" sz="2400" dirty="0" err="1">
                <a:solidFill>
                  <a:srgbClr val="456A2C"/>
                </a:solidFill>
                <a:latin typeface="Glacial Indifference" panose="020B0604020202020204" charset="0"/>
              </a:rPr>
              <a:t>montiert</a:t>
            </a:r>
            <a:r>
              <a:rPr lang="en-US" sz="2400" dirty="0">
                <a:solidFill>
                  <a:srgbClr val="456A2C"/>
                </a:solidFill>
                <a:latin typeface="Glacial Indifference" panose="020B0604020202020204" charset="0"/>
              </a:rPr>
              <a:t> </a:t>
            </a:r>
            <a:r>
              <a:rPr lang="en-US" sz="2400" dirty="0" err="1">
                <a:solidFill>
                  <a:srgbClr val="456A2C"/>
                </a:solidFill>
                <a:latin typeface="Glacial Indifference" panose="020B0604020202020204" charset="0"/>
              </a:rPr>
              <a:t>werden</a:t>
            </a:r>
            <a:r>
              <a:rPr lang="en-US" sz="2400" dirty="0">
                <a:solidFill>
                  <a:srgbClr val="456A2C"/>
                </a:solidFill>
                <a:latin typeface="Glacial Indifference" panose="020B0604020202020204" charset="0"/>
              </a:rPr>
              <a:t>. </a:t>
            </a:r>
          </a:p>
        </p:txBody>
      </p:sp>
    </p:spTree>
    <p:extLst>
      <p:ext uri="{BB962C8B-B14F-4D97-AF65-F5344CB8AC3E}">
        <p14:creationId xmlns:p14="http://schemas.microsoft.com/office/powerpoint/2010/main" val="2291808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481</Words>
  <Application>Microsoft Office PowerPoint</Application>
  <PresentationFormat>Benutzerdefiniert</PresentationFormat>
  <Paragraphs>52</Paragraphs>
  <Slides>6</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Glacial Indifference Bold</vt:lpstr>
      <vt:lpstr>League Spartan</vt:lpstr>
      <vt:lpstr>Arial</vt:lpstr>
      <vt:lpstr>Glacial Indifference</vt:lpstr>
      <vt:lpstr>Calibri</vt:lpstr>
      <vt:lpstr>Office Theme</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Robert Pirker</cp:lastModifiedBy>
  <cp:revision>63</cp:revision>
  <dcterms:created xsi:type="dcterms:W3CDTF">2006-08-16T00:00:00Z</dcterms:created>
  <dcterms:modified xsi:type="dcterms:W3CDTF">2021-11-08T15:55:32Z</dcterms:modified>
  <dc:identifier>DAD7Xzioke4</dc:identifier>
</cp:coreProperties>
</file>