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1" r:id="rId5"/>
    <p:sldId id="260" r:id="rId6"/>
    <p:sldId id="265" r:id="rId7"/>
    <p:sldId id="266"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D82"/>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E049B05-4D01-431C-B399-F8068D598276}" type="slidenum">
              <a:rPr lang="en-US" smtClean="0"/>
              <a:t>2</a:t>
            </a:fld>
            <a:endParaRPr lang="en-US" dirty="0"/>
          </a:p>
        </p:txBody>
      </p:sp>
    </p:spTree>
    <p:extLst>
      <p:ext uri="{BB962C8B-B14F-4D97-AF65-F5344CB8AC3E}">
        <p14:creationId xmlns:p14="http://schemas.microsoft.com/office/powerpoint/2010/main" val="376803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439400" y="9791700"/>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ΑΠΟΔΟΣΗ ΚΑΙ ΑΝΘΕΚΤΙΚΟΤΗΤΑ ΞΥΛΙΝΩΝ ΚΑΤΑΣΚΕΥΩΝ</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ulko, rakennus, tie, katu&#10;&#10;Kuvaus luotu automaattisesti">
            <a:extLst>
              <a:ext uri="{FF2B5EF4-FFF2-40B4-BE49-F238E27FC236}">
                <a16:creationId xmlns:a16="http://schemas.microsoft.com/office/drawing/2014/main" id="{39B66B76-F41D-46E6-9EB8-BE1E01B8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8" y="-114300"/>
            <a:ext cx="14592000" cy="109440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el-GR" sz="5400" spc="92" dirty="0">
                  <a:solidFill>
                    <a:srgbClr val="FEFFF8"/>
                  </a:solidFill>
                  <a:latin typeface="League Spartan"/>
                </a:rPr>
                <a:t>ΑΠΟΔΟΣΗ ΚΑΙ ΑΝΘΕΚΤΙΚΟΤΗΤΑ ΞΥΛΙΝΩΝ ΚΑΤΑΣΚΕΥΩΝ</a:t>
              </a:r>
              <a:endParaRPr lang="en-US" sz="54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a:t>
              </a:r>
              <a:r>
                <a:rPr lang="el-GR" sz="2400" spc="150" dirty="0">
                  <a:solidFill>
                    <a:srgbClr val="FEFFF8"/>
                  </a:solidFill>
                  <a:latin typeface="Glacial Indifference Bold"/>
                </a:rPr>
                <a:t>2</a:t>
              </a:r>
              <a:r>
                <a:rPr lang="en-US" sz="2400" spc="150" dirty="0">
                  <a:solidFill>
                    <a:srgbClr val="FEFFF8"/>
                  </a:solidFill>
                  <a:latin typeface="Glacial Indifference Bold"/>
                </a:rPr>
                <a:t>-1/ </a:t>
              </a:r>
              <a:r>
                <a:rPr lang="el-GR" sz="2400" spc="150" dirty="0">
                  <a:solidFill>
                    <a:srgbClr val="FEFFF8"/>
                  </a:solidFill>
                  <a:latin typeface="Glacial Indifference Bold"/>
                </a:rPr>
                <a:t>ΜΕ</a:t>
              </a:r>
              <a:r>
                <a:rPr lang="en-US" sz="2400" spc="150" dirty="0">
                  <a:solidFill>
                    <a:srgbClr val="FEFFF8"/>
                  </a:solidFill>
                  <a:latin typeface="Glacial Indifference Bold"/>
                </a:rPr>
                <a:t>2: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
        <p:nvSpPr>
          <p:cNvPr id="2" name="Suorakulmio 1">
            <a:extLst>
              <a:ext uri="{FF2B5EF4-FFF2-40B4-BE49-F238E27FC236}">
                <a16:creationId xmlns:a16="http://schemas.microsoft.com/office/drawing/2014/main" id="{27E6D473-E6AF-4B8F-8124-FBB796220E40}"/>
              </a:ext>
            </a:extLst>
          </p:cNvPr>
          <p:cNvSpPr/>
          <p:nvPr/>
        </p:nvSpPr>
        <p:spPr>
          <a:xfrm rot="243973">
            <a:off x="15621103" y="9587197"/>
            <a:ext cx="684841" cy="146805"/>
          </a:xfrm>
          <a:prstGeom prst="rect">
            <a:avLst/>
          </a:prstGeom>
          <a:solidFill>
            <a:srgbClr val="7A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8" y="1694973"/>
              <a:ext cx="10198556" cy="2831544"/>
            </a:xfrm>
            <a:prstGeom prst="rect">
              <a:avLst/>
            </a:prstGeom>
            <a:grpFill/>
          </p:spPr>
          <p:txBody>
            <a:bodyPr wrap="square"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979528" y="7276623"/>
              <a:ext cx="9214823" cy="2884551"/>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l-GR" sz="2400" spc="120" dirty="0">
                  <a:solidFill>
                    <a:srgbClr val="456A2C"/>
                  </a:solidFill>
                  <a:latin typeface="Glacial Indifference"/>
                </a:rPr>
                <a:t>Εισαγωγή</a:t>
              </a:r>
            </a:p>
            <a:p>
              <a:pPr marL="342900" indent="-342900" algn="l">
                <a:lnSpc>
                  <a:spcPts val="3359"/>
                </a:lnSpc>
                <a:buFont typeface="Arial" panose="020B0604020202020204" pitchFamily="34" charset="0"/>
                <a:buChar char="•"/>
              </a:pPr>
              <a:r>
                <a:rPr lang="el-GR" sz="2400" spc="120" dirty="0">
                  <a:solidFill>
                    <a:srgbClr val="456A2C"/>
                  </a:solidFill>
                  <a:latin typeface="Glacial Indifference"/>
                </a:rPr>
                <a:t>Περιβαλλοντικές πτυχές</a:t>
              </a:r>
            </a:p>
            <a:p>
              <a:pPr marL="342900" indent="-342900" algn="l">
                <a:lnSpc>
                  <a:spcPts val="3359"/>
                </a:lnSpc>
                <a:buFont typeface="Arial" panose="020B0604020202020204" pitchFamily="34" charset="0"/>
                <a:buChar char="•"/>
              </a:pPr>
              <a:r>
                <a:rPr lang="el-GR" sz="2400" spc="120" dirty="0">
                  <a:solidFill>
                    <a:srgbClr val="456A2C"/>
                  </a:solidFill>
                  <a:latin typeface="Glacial Indifference"/>
                </a:rPr>
                <a:t>Οφέλη</a:t>
              </a:r>
            </a:p>
            <a:p>
              <a:pPr marL="342900" indent="-342900" algn="l">
                <a:lnSpc>
                  <a:spcPts val="3359"/>
                </a:lnSpc>
                <a:buFont typeface="Arial" panose="020B0604020202020204" pitchFamily="34" charset="0"/>
                <a:buChar char="•"/>
              </a:pPr>
              <a:r>
                <a:rPr lang="el-GR" sz="2400" spc="120" dirty="0">
                  <a:solidFill>
                    <a:srgbClr val="456A2C"/>
                  </a:solidFill>
                  <a:latin typeface="Glacial Indifference"/>
                </a:rPr>
                <a:t>Ανθεκτικότητα μιας δομής ξύλου</a:t>
              </a:r>
            </a:p>
            <a:p>
              <a:pPr marL="342900" indent="-342900" algn="l">
                <a:lnSpc>
                  <a:spcPts val="3359"/>
                </a:lnSpc>
                <a:buFont typeface="Arial" panose="020B0604020202020204" pitchFamily="34" charset="0"/>
                <a:buChar char="•"/>
              </a:pPr>
              <a:r>
                <a:rPr lang="en-US" sz="2400" spc="120" dirty="0">
                  <a:solidFill>
                    <a:srgbClr val="456A2C"/>
                  </a:solidFill>
                  <a:latin typeface="Glacial Indifference"/>
                </a:rPr>
                <a:t>EN &amp; </a:t>
              </a:r>
              <a:r>
                <a:rPr lang="el-GR" sz="2400" spc="120" dirty="0">
                  <a:solidFill>
                    <a:srgbClr val="456A2C"/>
                  </a:solidFill>
                  <a:latin typeface="Glacial Indifference"/>
                </a:rPr>
                <a:t>Πρότυπα Ευρωπαϊκού κώδικα</a:t>
              </a:r>
              <a:endParaRPr lang="en-US" sz="2400" spc="120" dirty="0">
                <a:solidFill>
                  <a:srgbClr val="456A2C"/>
                </a:solidFill>
                <a:latin typeface="Glacial Indifference"/>
              </a:endParaRPr>
            </a:p>
          </p:txBody>
        </p:sp>
        <p:sp>
          <p:nvSpPr>
            <p:cNvPr id="7" name="TextBox 7"/>
            <p:cNvSpPr txBox="1"/>
            <p:nvPr/>
          </p:nvSpPr>
          <p:spPr>
            <a:xfrm>
              <a:off x="1027100" y="6249407"/>
              <a:ext cx="9215776" cy="820737"/>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6553200" y="6356350"/>
            <a:ext cx="2133600" cy="365125"/>
          </a:xfrm>
        </p:spPr>
        <p:txBody>
          <a:bodyPr/>
          <a:lstStyle/>
          <a:p>
            <a:fld id="{B6F15528-21DE-4FAA-801E-634DDDAF4B2B}" type="slidenum">
              <a:rPr lang="en-US"/>
              <a:pPr/>
              <a:t>2</a:t>
            </a:fld>
            <a:endParaRPr lang="en-US" dirty="0"/>
          </a:p>
        </p:txBody>
      </p:sp>
      <p:pic>
        <p:nvPicPr>
          <p:cNvPr id="11" name="Kuva 10" descr="Kuva, joka sisältää kohteen rakennus, sisä, pöytä, puinen&#10;&#10;Kuvaus luotu automaattisesti">
            <a:extLst>
              <a:ext uri="{FF2B5EF4-FFF2-40B4-BE49-F238E27FC236}">
                <a16:creationId xmlns:a16="http://schemas.microsoft.com/office/drawing/2014/main" id="{FF7CCC37-A0DF-4A36-8DD7-150B5F593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308762" y="1137938"/>
            <a:ext cx="9103500" cy="6827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10383" y="429554"/>
            <a:ext cx="8064138" cy="8267648"/>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400" spc="120" dirty="0">
                <a:solidFill>
                  <a:srgbClr val="456A2C"/>
                </a:solidFill>
                <a:latin typeface="Glacial Indifference"/>
              </a:rPr>
              <a:t>Ο κύριος σκοπός μιας δομής ξυλείας είναι να μεταφέρει το φορτίο, το ωφέλιμο φορτίο, το φορτίο που προκύπτει από το χιόνι και το φορτίο που προκύπτει από τον άνεμο στα θεμέλια του κτιρίου</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Οι μέθοδοι σύνδεσης που χρησιμοποιούνται στις ξύλινες κατασκευές πρέπει να προσδιορίζονται σύμφωνα με τα προαναφερθέντα φορτία και οι μέθοδοι σύνδεσης είναι επομένως βασικής, τεχνικής και αρχιτεκτονικής σημασίας</a:t>
            </a:r>
            <a:r>
              <a:rPr lang="en-US" sz="2400" spc="120" dirty="0">
                <a:solidFill>
                  <a:srgbClr val="456A2C"/>
                </a:solidFill>
                <a:latin typeface="Glacial Indifference"/>
              </a:rPr>
              <a:t>.</a:t>
            </a: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Στις ξύλινες αρθρώσεις, δύο ή περισσότερα δομικά μέρη συνδέονται μεταξύ τους κατά τέτοιο τρόπο ώστε, υπό τη δράση μιας εξωτερικής δύναμης, ο σύνδεσμος να βοηθά  τα τμήματα να μην χωρίζονται ή ολισθαίνουν το ένα σε σχέση με το άλλο</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3346" y="957263"/>
            <a:ext cx="6914273" cy="3816429"/>
            <a:chOff x="-2479" y="-95249"/>
            <a:chExt cx="9219030" cy="5088574"/>
          </a:xfrm>
        </p:grpSpPr>
        <p:sp>
          <p:nvSpPr>
            <p:cNvPr id="8" name="TextBox 8"/>
            <p:cNvSpPr txBox="1"/>
            <p:nvPr/>
          </p:nvSpPr>
          <p:spPr>
            <a:xfrm>
              <a:off x="0" y="-95249"/>
              <a:ext cx="9216551" cy="1395254"/>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ΕΙΣΑΓΩΓΗ</a:t>
              </a:r>
              <a:endParaRPr lang="en-US" sz="6200" spc="310" dirty="0">
                <a:solidFill>
                  <a:schemeClr val="bg1"/>
                </a:solidFill>
                <a:latin typeface="League Spartan"/>
              </a:endParaRPr>
            </a:p>
          </p:txBody>
        </p:sp>
        <p:sp>
          <p:nvSpPr>
            <p:cNvPr id="9" name="TextBox 9"/>
            <p:cNvSpPr txBox="1"/>
            <p:nvPr/>
          </p:nvSpPr>
          <p:spPr>
            <a:xfrm>
              <a:off x="-2479" y="4172587"/>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5906119" y="0"/>
            <a:ext cx="12381881" cy="9738308"/>
            <a:chOff x="-667155" y="-3340889"/>
            <a:chExt cx="14433972" cy="5258807"/>
          </a:xfrm>
        </p:grpSpPr>
        <p:sp>
          <p:nvSpPr>
            <p:cNvPr id="5" name="TextBox 5"/>
            <p:cNvSpPr txBox="1"/>
            <p:nvPr/>
          </p:nvSpPr>
          <p:spPr>
            <a:xfrm>
              <a:off x="266487" y="-3340889"/>
              <a:ext cx="13500330" cy="565091"/>
            </a:xfrm>
            <a:prstGeom prst="rect">
              <a:avLst/>
            </a:prstGeom>
          </p:spPr>
          <p:txBody>
            <a:bodyPr wrap="square" lIns="0" tIns="0" rIns="0" bIns="0" rtlCol="0" anchor="t">
              <a:spAutoFit/>
            </a:bodyPr>
            <a:lstStyle/>
            <a:p>
              <a:pPr algn="l">
                <a:lnSpc>
                  <a:spcPts val="8370"/>
                </a:lnSpc>
              </a:pPr>
              <a:r>
                <a:rPr lang="el-GR" sz="6200" spc="310" dirty="0">
                  <a:solidFill>
                    <a:srgbClr val="456A2C"/>
                  </a:solidFill>
                  <a:latin typeface="League Spartan"/>
                </a:rPr>
                <a:t>Περιβαλλοντικές πτυχές</a:t>
              </a:r>
              <a:endParaRPr lang="en-US" sz="6200" spc="310" dirty="0">
                <a:solidFill>
                  <a:srgbClr val="456A2C"/>
                </a:solidFill>
                <a:latin typeface="League Spartan"/>
              </a:endParaRPr>
            </a:p>
          </p:txBody>
        </p:sp>
        <p:sp>
          <p:nvSpPr>
            <p:cNvPr id="10" name="TextBox 6">
              <a:extLst>
                <a:ext uri="{FF2B5EF4-FFF2-40B4-BE49-F238E27FC236}">
                  <a16:creationId xmlns:a16="http://schemas.microsoft.com/office/drawing/2014/main" id="{B841B3C7-4AB3-4086-AF13-5C57834B510A}"/>
                </a:ext>
              </a:extLst>
            </p:cNvPr>
            <p:cNvSpPr txBox="1"/>
            <p:nvPr/>
          </p:nvSpPr>
          <p:spPr>
            <a:xfrm>
              <a:off x="-667155" y="-2775798"/>
              <a:ext cx="13634511" cy="4693716"/>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Ως φυσικό υλικό, το ξύλο έχει αντοχή που εξαρτάται από την υγρασία και το χρόνο τάσης του, οπότε η αντοχή του ξύλου είναι μεγαλύτερη όταν είναι ξηρό και δέχεται βραχυπρόθεσμα ένα φορτίο</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Το ξύλο έχει καλές κατασκευαστικές τεχνικές ιδιότητες και η ευελιξία του ξύλου ως δομικού υλικού απεικονίζεται καλά από το γεγονός ότι μπορεί να χρησιμοποιηθεί τόσο ως φέρον φορτίο υλικό όσο και ως υλικό που σχηματίζει επιφάνειες, αλλά και να λειτουργεί επίσης ως θερμομονωτικό υλικό</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Μια ξύλινη επιφάνεια την αισθάνεσαι ευχάριστη και ζεστή. Το ξύλο ως δομικό υλικό είναι ελαφρύ και εύκολο στην επεξεργασία</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Πολλές ξύλινες κατασκευές είναι πιο οικονομικές από τις μαζικές κατασκευές βασισμένες σε άλλα υλικά και δεν εξατμίζονται από το ξύλο ουσίες που είναι επικίνδυνες για την υγεία</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Το ξύλο είναι ένα καθαρό, ανανεώσιμο φυσικό προϊόν του οποίου τα υποπροϊόντα κατά τη διάρκεια της παραγωγής, αλλά και τα απόβλητα κατασκευών στο τέλος του κύκλου ζωής του, επιστρέφουν στο περιβάλλον τους χωρίς να ρυπαίνουν τη φύση</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4</a:t>
            </a:fld>
            <a:endParaRPr lang="en-US" sz="2400" spc="120" dirty="0">
              <a:solidFill>
                <a:srgbClr val="1E4D65"/>
              </a:solidFill>
              <a:latin typeface="Glacial Indifference"/>
            </a:endParaRPr>
          </a:p>
        </p:txBody>
      </p:sp>
      <p:pic>
        <p:nvPicPr>
          <p:cNvPr id="7" name="Kuva 6" descr="Kuva, joka sisältää kohteen sisä, lattia, rakennus, sisäkatto&#10;&#10;Kuvaus luotu automaattisesti">
            <a:extLst>
              <a:ext uri="{FF2B5EF4-FFF2-40B4-BE49-F238E27FC236}">
                <a16:creationId xmlns:a16="http://schemas.microsoft.com/office/drawing/2014/main" id="{46AA6495-7E43-4577-8B5D-960D8E48B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289499"/>
            <a:ext cx="5525119" cy="3708000"/>
          </a:xfrm>
          <a:prstGeom prst="rect">
            <a:avLst/>
          </a:prstGeom>
        </p:spPr>
      </p:pic>
      <p:pic>
        <p:nvPicPr>
          <p:cNvPr id="9" name="Kuva 6" descr="Kuva, joka sisältää kohteen sisä, lattia, rakennus, sisäkatto&#10;&#10;Kuvaus luotu automaattisesti">
            <a:extLst>
              <a:ext uri="{FF2B5EF4-FFF2-40B4-BE49-F238E27FC236}">
                <a16:creationId xmlns:a16="http://schemas.microsoft.com/office/drawing/2014/main" id="{9F983959-33B9-43F5-8047-B1A83489D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43" y="3289499"/>
            <a:ext cx="5525119" cy="370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l-GR" sz="5000" spc="100" dirty="0">
                <a:solidFill>
                  <a:srgbClr val="456A2C"/>
                </a:solidFill>
                <a:latin typeface="League Spartan"/>
              </a:rPr>
              <a:t>Οφέλη</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447922"/>
            <a:ext cx="6760417" cy="2462727"/>
            <a:chOff x="0" y="-19050"/>
            <a:chExt cx="9013889" cy="3283635"/>
          </a:xfrm>
        </p:grpSpPr>
        <p:sp>
          <p:nvSpPr>
            <p:cNvPr id="5" name="TextBox 5"/>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0" y="961391"/>
              <a:ext cx="9013889" cy="2303194"/>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Το ξύλο είναι ένα εύκολο στην επεξεργασία του υλικό με απόβλητα και πλευρικές παραγωγές που μπορούν να υποστούν περαιτέρω επεξεργασία.</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2796235"/>
            <a:ext cx="6760417" cy="2026710"/>
            <a:chOff x="0" y="-19050"/>
            <a:chExt cx="9013889" cy="2702279"/>
          </a:xfrm>
        </p:grpSpPr>
        <p:sp>
          <p:nvSpPr>
            <p:cNvPr id="9" name="TextBox 9"/>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961391"/>
              <a:ext cx="9013889" cy="1721838"/>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ενσωμάτωση ξύλινου υλικού με διαφορετικές μεθόδους φέρνει ταχύτητα στη διαδικασία κατασκευής</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32177" y="2767774"/>
            <a:ext cx="6798517" cy="2713171"/>
            <a:chOff x="-50800" y="-19050"/>
            <a:chExt cx="9064689" cy="3617559"/>
          </a:xfrm>
        </p:grpSpPr>
        <p:sp>
          <p:nvSpPr>
            <p:cNvPr id="13" name="TextBox 13"/>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50800" y="713960"/>
              <a:ext cx="9013889" cy="2884549"/>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επεξεργασία ακατέργαστου ξύλου έχει μακρά ιστορία. Με βάση την τεχνογνωσία της, μπορούν να δημιουργηθούν πιο αποδοτικές λύσεις επεξεργασίας, νέας τεχνολογίας</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889282" y="6188675"/>
            <a:ext cx="7293817" cy="2721974"/>
            <a:chOff x="-428690" y="-358799"/>
            <a:chExt cx="9725089" cy="3629297"/>
          </a:xfrm>
        </p:grpSpPr>
        <p:sp>
          <p:nvSpPr>
            <p:cNvPr id="17" name="TextBox 17"/>
            <p:cNvSpPr txBox="1"/>
            <p:nvPr/>
          </p:nvSpPr>
          <p:spPr>
            <a:xfrm>
              <a:off x="-72537" y="-358799"/>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428690" y="385950"/>
              <a:ext cx="9725089" cy="2884548"/>
            </a:xfrm>
            <a:prstGeom prst="rect">
              <a:avLst/>
            </a:prstGeom>
          </p:spPr>
          <p:txBody>
            <a:bodyPr wrap="square" lIns="0" tIns="0" rIns="0" bIns="0" rtlCol="0" anchor="t">
              <a:spAutoFit/>
            </a:bodyPr>
            <a:lstStyle/>
            <a:p>
              <a:pPr algn="ctr">
                <a:lnSpc>
                  <a:spcPts val="3359"/>
                </a:lnSpc>
              </a:pPr>
              <a:r>
                <a:rPr lang="el-GR" sz="2400" spc="120" dirty="0">
                  <a:solidFill>
                    <a:srgbClr val="456A2C"/>
                  </a:solidFill>
                  <a:latin typeface="Glacial Indifference"/>
                </a:rPr>
                <a:t>Η ανταγωνιστικότητα του ξύλου στη σύγκριση κόστους παρέμεινε αρκετά καλή. Οι ξύλινες κατασκευές χρησιμοποιούν ξύλο που παράγεται κοντά, γεγονός που μειώνει το κόστος μεταφοράς</a:t>
              </a:r>
              <a:r>
                <a:rPr lang="en-US" sz="2400" spc="120" dirty="0">
                  <a:solidFill>
                    <a:srgbClr val="456A2C"/>
                  </a:solidFill>
                  <a:latin typeface="Glacial Indifference"/>
                </a:rPr>
                <a:t>.</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3543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Ανθεκτικότητα μιας ξύλινης δομής</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943100"/>
            <a:ext cx="16268700" cy="76200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524000" y="2145685"/>
            <a:ext cx="15735300" cy="7417415"/>
          </a:xfrm>
          <a:prstGeom prst="rect">
            <a:avLst/>
          </a:prstGeom>
          <a:noFill/>
        </p:spPr>
        <p:txBody>
          <a:bodyPr wrap="square" rtlCol="0">
            <a:spAutoFit/>
          </a:bodyPr>
          <a:lstStyle/>
          <a:p>
            <a:pPr marL="457200" indent="-457200">
              <a:buFont typeface="Arial" panose="020B0604020202020204" pitchFamily="34" charset="0"/>
              <a:buChar char="•"/>
            </a:pPr>
            <a:r>
              <a:rPr lang="el-GR" sz="2800" spc="120" dirty="0">
                <a:solidFill>
                  <a:srgbClr val="456A2C"/>
                </a:solidFill>
                <a:latin typeface="Glacial Indifference"/>
              </a:rPr>
              <a:t>Η ξύλινη δομή, όταν προστατεύεται και εγκαθίσταται σωστά, έχει καλή ανθεκτικότητα και διάρκεια ζωής</a:t>
            </a:r>
            <a:r>
              <a:rPr lang="en-US" sz="2800" spc="120" dirty="0">
                <a:solidFill>
                  <a:srgbClr val="456A2C"/>
                </a:solidFill>
                <a:latin typeface="Glacial Indifference"/>
              </a:rPr>
              <a:t>.</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l-GR" sz="2800" spc="120" dirty="0">
                <a:solidFill>
                  <a:srgbClr val="456A2C"/>
                </a:solidFill>
                <a:latin typeface="Glacial Indifference"/>
              </a:rPr>
              <a:t>Είναι δυνατή η προστασία από το νερό προστατεύοντας την ξύλινη δομή, για παράδειγμα με μια αδιάβροχη οροφή, έτσι ώστε το ξύλινο υλικό να μην μπορεί να βραχεί, ενώ ταυτόχρονα μειώνει τη ζημιά από βιολογικούς παράγοντες, επειδή το ξηρό ξύλο είναι πιο ανθεκτικό σε έκθεση σε αυτούς</a:t>
            </a:r>
            <a:r>
              <a:rPr lang="en-US" sz="2800" spc="120" dirty="0">
                <a:solidFill>
                  <a:srgbClr val="456A2C"/>
                </a:solidFill>
                <a:latin typeface="Glacial Indifference"/>
              </a:rPr>
              <a:t>.</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l-GR" sz="2800" spc="120" dirty="0">
                <a:solidFill>
                  <a:srgbClr val="456A2C"/>
                </a:solidFill>
                <a:latin typeface="Glacial Indifference"/>
              </a:rPr>
              <a:t>Η ξύλινη δομή θα πρέπει επίσης να προστατεύεται από καιρικές συνθήκες όπως ηλιοφάνεια, άνεμο ή βροχή</a:t>
            </a:r>
            <a:r>
              <a:rPr lang="en-US" sz="2800" spc="120" dirty="0">
                <a:solidFill>
                  <a:srgbClr val="456A2C"/>
                </a:solidFill>
                <a:latin typeface="Glacial Indifference"/>
              </a:rPr>
              <a:t>.</a:t>
            </a:r>
          </a:p>
          <a:p>
            <a:pPr marL="457200" indent="-457200">
              <a:buFont typeface="Arial" panose="020B0604020202020204" pitchFamily="34" charset="0"/>
              <a:buChar char="•"/>
            </a:pPr>
            <a:endParaRPr lang="fi-FI" sz="2800" spc="120" dirty="0">
              <a:solidFill>
                <a:srgbClr val="456A2C"/>
              </a:solidFill>
              <a:latin typeface="Glacial Indifference"/>
            </a:endParaRPr>
          </a:p>
          <a:p>
            <a:pPr marL="457200" indent="-457200">
              <a:buFont typeface="Arial" panose="020B0604020202020204" pitchFamily="34" charset="0"/>
              <a:buChar char="•"/>
            </a:pPr>
            <a:r>
              <a:rPr lang="el-GR" sz="2800" spc="120" dirty="0">
                <a:solidFill>
                  <a:srgbClr val="456A2C"/>
                </a:solidFill>
                <a:latin typeface="Glacial Indifference"/>
              </a:rPr>
              <a:t>Η ανθεκτικότητα μιας ξύλινης δομής μπορεί να επηρεαστεί σημαντικά από την επιλογή του σωστού τύπου ξύλου για τον σωστό στόχο. Για παράδειγμα, η ερυθρελάτη είναι κατάλληλη για εξωτερική επένδυση ενώ το πεύκο για κατασκευές που μπορεί να βραχούν όπως αίθρια ή εξωτερικές σκάλες, αλλά δεν είναι καλή επιλογή για εσωτερικούς χώρους λόγω πολυάριθμων θυλάκων ρητίνης</a:t>
            </a:r>
            <a:r>
              <a:rPr lang="en-US" sz="2800" spc="120" dirty="0">
                <a:solidFill>
                  <a:srgbClr val="456A2C"/>
                </a:solidFill>
                <a:latin typeface="Glacial Indifference"/>
              </a:rPr>
              <a:t>.</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179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6268700" cy="859210"/>
          </a:xfrm>
          <a:prstGeom prst="rect">
            <a:avLst/>
          </a:prstGeom>
        </p:spPr>
        <p:txBody>
          <a:bodyPr wrap="square" lIns="0" tIns="0" rIns="0" bIns="0" rtlCol="0" anchor="t">
            <a:spAutoFit/>
          </a:bodyPr>
          <a:lstStyle/>
          <a:p>
            <a:pPr algn="l">
              <a:lnSpc>
                <a:spcPts val="6682"/>
              </a:lnSpc>
            </a:pPr>
            <a:r>
              <a:rPr lang="en-US" sz="5000" b="1" spc="100" dirty="0">
                <a:solidFill>
                  <a:srgbClr val="456A2C"/>
                </a:solidFill>
                <a:latin typeface="League Spartan"/>
              </a:rPr>
              <a:t>EN &amp; </a:t>
            </a:r>
            <a:r>
              <a:rPr lang="el-GR" sz="5000" b="1" spc="100" dirty="0">
                <a:solidFill>
                  <a:srgbClr val="456A2C"/>
                </a:solidFill>
                <a:latin typeface="League Spartan"/>
              </a:rPr>
              <a:t>Πρότυπα Ευρωπαϊκού κώδικα</a:t>
            </a:r>
            <a:endParaRPr lang="en-US" sz="5000" b="1"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002009"/>
            <a:ext cx="16268700" cy="7027691"/>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028700" y="2267540"/>
            <a:ext cx="16040100" cy="5131598"/>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l-GR" sz="2400" spc="120" dirty="0">
                <a:solidFill>
                  <a:srgbClr val="456A2C"/>
                </a:solidFill>
                <a:latin typeface="Glacial Indifference" panose="020B0604020202020204" charset="0"/>
              </a:rPr>
              <a:t>Οι ξύλινες κατασκευές σχεδιάζονται σύμφωνα με το πρότυπο EN 1990: 2002 έτσι ώστε να πληρούνται και οι σχετικές εθνικές βασικές απαιτήσεις</a:t>
            </a:r>
            <a:r>
              <a:rPr lang="en-US" sz="2400" spc="120" dirty="0">
                <a:solidFill>
                  <a:srgbClr val="456A2C"/>
                </a:solidFill>
                <a:latin typeface="Glacial Indifference" panose="020B0604020202020204" charset="0"/>
              </a:rPr>
              <a: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l-GR" sz="2400" dirty="0">
                <a:solidFill>
                  <a:srgbClr val="456A2C"/>
                </a:solidFill>
                <a:latin typeface="Glacial Indifference" panose="020B0604020202020204" charset="0"/>
              </a:rPr>
              <a:t>Οι βασικές απαιτήσεις θεωρούνται ότι πληρούνται όταν χρησιμοποιείται η μέθοδος οριακής διαστασιολόγησης και η μέθοδος μερικού συντελεστή ασφαλείας σύμφωνα με το Εθνικό παράρτημα του Ευρωκώδικα</a:t>
            </a:r>
            <a:r>
              <a:rPr lang="en-US" sz="2400" dirty="0">
                <a:solidFill>
                  <a:srgbClr val="456A2C"/>
                </a:solidFill>
                <a:latin typeface="Glacial Indifference" panose="020B0604020202020204" charset="0"/>
              </a:rPr>
              <a:t> 0.</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l-GR" sz="2400" dirty="0">
                <a:solidFill>
                  <a:srgbClr val="456A2C"/>
                </a:solidFill>
                <a:latin typeface="Glacial Indifference" panose="020B0604020202020204" charset="0"/>
              </a:rPr>
              <a:t>Τα φορτία και οι συνδυασμοί τους καθορίζονται σύμφωνα με τον Ευρωκώδικα 1 και το Εθνικό του παράρτημα</a:t>
            </a:r>
            <a:r>
              <a:rPr lang="en-US" sz="2400" dirty="0">
                <a:solidFill>
                  <a:srgbClr val="456A2C"/>
                </a:solidFill>
                <a:latin typeface="Glacial Indifference" panose="020B0604020202020204" charset="0"/>
              </a:rPr>
              <a:t>.</a:t>
            </a:r>
          </a:p>
          <a:p>
            <a:pPr marL="342900" indent="-342900" algn="just">
              <a:lnSpc>
                <a:spcPct val="114000"/>
              </a:lnSpc>
              <a:buFont typeface="Arial" panose="020B0604020202020204" pitchFamily="34" charset="0"/>
              <a:buChar char="•"/>
            </a:pPr>
            <a:endParaRPr lang="fi-FI" sz="2400" dirty="0">
              <a:solidFill>
                <a:srgbClr val="456A2C"/>
              </a:solidFill>
              <a:latin typeface="Glacial Indifference" panose="020B0604020202020204" charset="0"/>
            </a:endParaRPr>
          </a:p>
          <a:p>
            <a:pPr marL="342900" indent="-342900" algn="just">
              <a:lnSpc>
                <a:spcPct val="114000"/>
              </a:lnSpc>
              <a:buFont typeface="Arial" panose="020B0604020202020204" pitchFamily="34" charset="0"/>
              <a:buChar char="•"/>
            </a:pPr>
            <a:r>
              <a:rPr lang="el-GR" sz="2400" dirty="0">
                <a:solidFill>
                  <a:srgbClr val="456A2C"/>
                </a:solidFill>
                <a:latin typeface="Glacial Indifference" panose="020B0604020202020204" charset="0"/>
              </a:rPr>
              <a:t>Για την ανθεκτικότητα, τη δυνατότητα συντήρησης και τη διάρκεια ζωής, πρέπει να ακολουθείται ο </a:t>
            </a:r>
            <a:r>
              <a:rPr lang="el-GR" sz="2400">
                <a:solidFill>
                  <a:srgbClr val="456A2C"/>
                </a:solidFill>
                <a:latin typeface="Glacial Indifference" panose="020B0604020202020204" charset="0"/>
              </a:rPr>
              <a:t>Ευρωκώδικας </a:t>
            </a:r>
            <a:r>
              <a:rPr lang="el-GR" sz="2400" dirty="0">
                <a:solidFill>
                  <a:srgbClr val="456A2C"/>
                </a:solidFill>
                <a:latin typeface="Glacial Indifference" panose="020B0604020202020204" charset="0"/>
              </a:rPr>
              <a:t>5 και το Εθνικό του παράρτημα</a:t>
            </a:r>
            <a:r>
              <a:rPr lang="en-US" sz="2400" dirty="0">
                <a:solidFill>
                  <a:srgbClr val="456A2C"/>
                </a:solidFill>
                <a:latin typeface="Glacial Indifference" panose="020B0604020202020204" charset="0"/>
              </a:rPr>
              <a:t>.</a:t>
            </a:r>
            <a:endParaRPr lang="fi-FI" sz="2400" dirty="0">
              <a:solidFill>
                <a:srgbClr val="456A2C"/>
              </a:solidFill>
              <a:latin typeface="Glacial Indifference" panose="020B0604020202020204" charset="0"/>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7</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113745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660</Words>
  <Application>Microsoft Office PowerPoint</Application>
  <PresentationFormat>Custom</PresentationFormat>
  <Paragraphs>57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League Spartan</vt:lpstr>
      <vt:lpstr>Arial</vt:lpstr>
      <vt:lpstr>Glacial Indifference Bold</vt:lpstr>
      <vt:lpstr>Calibri</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47</cp:revision>
  <dcterms:created xsi:type="dcterms:W3CDTF">2006-08-16T00:00:00Z</dcterms:created>
  <dcterms:modified xsi:type="dcterms:W3CDTF">2021-08-26T08:12:42Z</dcterms:modified>
  <dc:identifier>DAD7Xzioke4</dc:identifier>
</cp:coreProperties>
</file>