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6" r:id="rId5"/>
    <p:sldId id="259" r:id="rId6"/>
    <p:sldId id="268" r:id="rId7"/>
    <p:sldId id="260"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TYÖTURVALLISUUS JA ERGONOMIA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0" name="Kuva 9" descr="Rakennustyöntekijä leikkaamassa metallia">
            <a:extLst>
              <a:ext uri="{FF2B5EF4-FFF2-40B4-BE49-F238E27FC236}">
                <a16:creationId xmlns:a16="http://schemas.microsoft.com/office/drawing/2014/main" id="{F6095BCC-E4B1-41C1-932A-856B7ADED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4300"/>
            <a:ext cx="19874107" cy="1067456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ERGONOMIE UND ARBEITSSICHERHEIT</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LERNEINHEIT 3: </a:t>
              </a:r>
              <a:r>
                <a:rPr lang="de-DE" sz="2400" spc="150">
                  <a:solidFill>
                    <a:srgbClr val="FEFFF8"/>
                  </a:solidFill>
                  <a:latin typeface="Glacial Indifference Bold"/>
                </a:rPr>
                <a:t>HOLZBAU-MONTAGEMANAGEMENT VOR ORT</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Työntekijä suojavarusteissa katsomassa ylöspäin työmaalla">
            <a:extLst>
              <a:ext uri="{FF2B5EF4-FFF2-40B4-BE49-F238E27FC236}">
                <a16:creationId xmlns:a16="http://schemas.microsoft.com/office/drawing/2014/main" id="{C9A077FD-12B2-4F5E-89DC-BB9065F9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04952" y="595399"/>
            <a:ext cx="12483048" cy="83200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10452557"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PRESENTATIONS </a:t>
              </a:r>
              <a:r>
                <a:rPr lang="en-US" sz="6200" b="1" spc="310" dirty="0">
                  <a:solidFill>
                    <a:srgbClr val="456A2C"/>
                  </a:solidFill>
                  <a:latin typeface="League Spartan"/>
                </a:rPr>
                <a:t>Ü</a:t>
              </a:r>
              <a:r>
                <a:rPr lang="en-US" sz="6200" spc="310" dirty="0">
                  <a:solidFill>
                    <a:srgbClr val="456A2C"/>
                  </a:solidFill>
                  <a:latin typeface="League Spartan"/>
                </a:rPr>
                <a:t>BERSICHT</a:t>
              </a:r>
            </a:p>
          </p:txBody>
        </p:sp>
        <p:sp>
          <p:nvSpPr>
            <p:cNvPr id="6" name="TextBox 6"/>
            <p:cNvSpPr txBox="1"/>
            <p:nvPr/>
          </p:nvSpPr>
          <p:spPr>
            <a:xfrm>
              <a:off x="982007" y="6492488"/>
              <a:ext cx="9214823" cy="3445388"/>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de-DE" sz="2400" spc="120" dirty="0">
                  <a:solidFill>
                    <a:srgbClr val="456A2C"/>
                  </a:solidFill>
                  <a:latin typeface="Glacial Indifference"/>
                </a:rPr>
                <a:t>Gesetzgebung</a:t>
              </a:r>
            </a:p>
            <a:p>
              <a:pPr marL="342900" indent="-342900">
                <a:lnSpc>
                  <a:spcPts val="3359"/>
                </a:lnSpc>
                <a:buFont typeface="Arial" panose="020B0604020202020204" pitchFamily="34" charset="0"/>
                <a:buChar char="•"/>
              </a:pPr>
              <a:r>
                <a:rPr lang="de-DE" sz="2400" spc="120" dirty="0">
                  <a:solidFill>
                    <a:srgbClr val="456A2C"/>
                  </a:solidFill>
                  <a:latin typeface="Glacial Indifference"/>
                </a:rPr>
                <a:t>Ergonomie</a:t>
              </a:r>
            </a:p>
            <a:p>
              <a:pPr marL="342900" indent="-342900">
                <a:lnSpc>
                  <a:spcPts val="3359"/>
                </a:lnSpc>
                <a:buFont typeface="Arial" panose="020B0604020202020204" pitchFamily="34" charset="0"/>
                <a:buChar char="•"/>
              </a:pPr>
              <a:r>
                <a:rPr lang="de-DE" sz="2400" spc="120" dirty="0">
                  <a:solidFill>
                    <a:srgbClr val="456A2C"/>
                  </a:solidFill>
                  <a:latin typeface="Glacial Indifference"/>
                </a:rPr>
                <a:t>Risiken</a:t>
              </a:r>
            </a:p>
            <a:p>
              <a:pPr marL="342900" indent="-342900">
                <a:lnSpc>
                  <a:spcPts val="3359"/>
                </a:lnSpc>
                <a:buFont typeface="Arial" panose="020B0604020202020204" pitchFamily="34" charset="0"/>
                <a:buChar char="•"/>
              </a:pPr>
              <a:r>
                <a:rPr lang="de-DE" sz="2400" spc="120" dirty="0">
                  <a:solidFill>
                    <a:srgbClr val="456A2C"/>
                  </a:solidFill>
                  <a:latin typeface="Glacial Indifference"/>
                </a:rPr>
                <a:t>Sicherheit als gemeinsame Aufgabe</a:t>
              </a:r>
            </a:p>
            <a:p>
              <a:pPr marL="342900" indent="-342900">
                <a:lnSpc>
                  <a:spcPts val="3359"/>
                </a:lnSpc>
                <a:buFont typeface="Arial" panose="020B0604020202020204" pitchFamily="34" charset="0"/>
                <a:buChar char="•"/>
              </a:pPr>
              <a:r>
                <a:rPr lang="de-DE" sz="2400" spc="120" dirty="0">
                  <a:solidFill>
                    <a:srgbClr val="456A2C"/>
                  </a:solidFill>
                  <a:latin typeface="Glacial Indifference"/>
                </a:rPr>
                <a:t>Vorteile</a:t>
              </a:r>
            </a:p>
            <a:p>
              <a:pPr marL="342900" indent="-342900">
                <a:lnSpc>
                  <a:spcPts val="3359"/>
                </a:lnSpc>
                <a:buFont typeface="Arial" panose="020B0604020202020204" pitchFamily="34" charset="0"/>
                <a:buChar char="•"/>
              </a:pPr>
              <a:r>
                <a:rPr lang="de-DE" sz="2400" spc="120" dirty="0">
                  <a:solidFill>
                    <a:srgbClr val="456A2C"/>
                  </a:solidFill>
                  <a:latin typeface="Glacial Indifference"/>
                </a:rPr>
                <a:t>Häufig gestellte Fragen</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Themen</a:t>
              </a:r>
              <a:r>
                <a:rPr lang="en-US" sz="3700" spc="185" dirty="0">
                  <a:solidFill>
                    <a:srgbClr val="456A2C"/>
                  </a:solidFill>
                  <a:latin typeface="League Spartan"/>
                </a:rPr>
                <a:t>:</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607217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de-DE" sz="2400" spc="120" dirty="0">
                <a:solidFill>
                  <a:srgbClr val="456A2C"/>
                </a:solidFill>
                <a:latin typeface="Glacial Indifference"/>
              </a:rPr>
              <a:t>In der Europäischen Union wird der Arbeitsschutz durch eine Richtlinie geregelt.</a:t>
            </a:r>
          </a:p>
          <a:p>
            <a:pPr marL="800100" lvl="1" indent="-342900">
              <a:lnSpc>
                <a:spcPts val="3359"/>
              </a:lnSpc>
              <a:buFont typeface="Arial" panose="020B0604020202020204" pitchFamily="34" charset="0"/>
              <a:buChar char="•"/>
            </a:pPr>
            <a:r>
              <a:rPr lang="de-DE" sz="2400" spc="120" dirty="0">
                <a:solidFill>
                  <a:srgbClr val="456A2C"/>
                </a:solidFill>
                <a:latin typeface="Glacial Indifference"/>
              </a:rPr>
              <a:t>Die Richtlinie ist Teil des nationalen Rechts und ein im Rahmen des Vertrags über die Europäische Union erlassenes Gesetz und in seiner Gesamtheit verbindlich</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Ein EU-Mitgliedstaat kann nationale Gesetze zum Arbeitsschutz erlassen, die aber mit der EU-Richtlinie in Einklang stehen müssen.</a:t>
            </a:r>
          </a:p>
          <a:p>
            <a:pPr>
              <a:lnSpc>
                <a:spcPts val="3359"/>
              </a:lnSpc>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Außerdem kann ein Mitgliedstaat eine Entscheidung treffen, in der ein Gesetz oder eine Verordnung festgelegt wird</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Gesetzgebung</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5636158"/>
          </a:xfrm>
          <a:prstGeom prst="rect">
            <a:avLst/>
          </a:prstGeom>
        </p:spPr>
        <p:txBody>
          <a:bodyPr wrap="square" lIns="0" tIns="0" rIns="0" bIns="0" rtlCol="0" anchor="t">
            <a:spAutoFit/>
          </a:bodyPr>
          <a:lstStyle/>
          <a:p>
            <a:pPr>
              <a:lnSpc>
                <a:spcPts val="3359"/>
              </a:lnSpc>
            </a:pPr>
            <a:r>
              <a:rPr lang="de-DE" sz="2400" spc="120" dirty="0">
                <a:solidFill>
                  <a:srgbClr val="456A2C"/>
                </a:solidFill>
                <a:latin typeface="Glacial Indifference"/>
              </a:rPr>
              <a:t>Ziel der Ergonomie ist, eine Arbeitsweise zu entwickeln, die für jede Person hinsichtlich der Anzahl der Wiederholungen und des Kraftaufwands so gut wie möglich geeignet ist. Auch die Arbeitsleistung soll durch die Arbeitsposition und das Arbeitsumfeld unterstützt werden</a:t>
            </a:r>
            <a:r>
              <a:rPr lang="en-US" sz="2400" spc="120" dirty="0">
                <a:solidFill>
                  <a:srgbClr val="456A2C"/>
                </a:solidFill>
                <a:latin typeface="Glacial Indifference"/>
              </a:rPr>
              <a:t>.</a:t>
            </a:r>
          </a:p>
          <a:p>
            <a:pPr>
              <a:lnSpc>
                <a:spcPts val="3359"/>
              </a:lnSpc>
            </a:pPr>
            <a:endParaRPr lang="en-US" sz="2400" spc="120" dirty="0">
              <a:solidFill>
                <a:srgbClr val="456A2C"/>
              </a:solidFill>
              <a:latin typeface="Glacial Indifference"/>
            </a:endParaRPr>
          </a:p>
          <a:p>
            <a:pPr>
              <a:lnSpc>
                <a:spcPts val="3359"/>
              </a:lnSpc>
            </a:pPr>
            <a:r>
              <a:rPr lang="de-DE" sz="2400" spc="120" dirty="0">
                <a:solidFill>
                  <a:srgbClr val="456A2C"/>
                </a:solidFill>
                <a:latin typeface="Glacial Indifference"/>
              </a:rPr>
              <a:t>Auch der Leistungsbedarf der Arbeit kann durch Ergonomie geregelt werden.</a:t>
            </a:r>
          </a:p>
          <a:p>
            <a:pPr>
              <a:lnSpc>
                <a:spcPts val="3359"/>
              </a:lnSpc>
            </a:pPr>
            <a:endParaRPr lang="en-US" sz="2400" spc="120" dirty="0">
              <a:solidFill>
                <a:srgbClr val="456A2C"/>
              </a:solidFill>
              <a:latin typeface="Glacial Indifference"/>
            </a:endParaRPr>
          </a:p>
          <a:p>
            <a:pPr>
              <a:lnSpc>
                <a:spcPts val="3359"/>
              </a:lnSpc>
            </a:pPr>
            <a:r>
              <a:rPr lang="de-DE" sz="2400" spc="120" dirty="0">
                <a:solidFill>
                  <a:srgbClr val="456A2C"/>
                </a:solidFill>
                <a:latin typeface="Glacial Indifference"/>
              </a:rPr>
              <a:t>Um die Ergonomie zu verbessern, können technische Hilfsmittel wie Maschinen und Geräte bei der Arbeit eingesetzt werden.</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Ergonomie</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9525000" y="90360"/>
            <a:ext cx="8747760" cy="9560309"/>
          </a:xfrm>
          <a:prstGeom prst="rect">
            <a:avLst/>
          </a:prstGeom>
        </p:spPr>
        <p:txBody>
          <a:bodyPr wrap="square" lIns="0" tIns="0" rIns="0" bIns="0" rtlCol="0" anchor="t">
            <a:spAutoFit/>
          </a:bodyPr>
          <a:lstStyle/>
          <a:p>
            <a:pPr>
              <a:lnSpc>
                <a:spcPts val="3359"/>
              </a:lnSpc>
            </a:pPr>
            <a:r>
              <a:rPr lang="de-DE" sz="2400" b="1" u="sng" spc="120" dirty="0">
                <a:solidFill>
                  <a:srgbClr val="456A2C"/>
                </a:solidFill>
                <a:latin typeface="Glacial Indifference"/>
              </a:rPr>
              <a:t>Risiken aufgrund von Arbeitsbedingungen</a:t>
            </a:r>
          </a:p>
          <a:p>
            <a:pPr marL="900113" lvl="1" indent="-442913">
              <a:lnSpc>
                <a:spcPts val="3359"/>
              </a:lnSpc>
            </a:pPr>
            <a:r>
              <a:rPr lang="de-DE" sz="2400" spc="120" dirty="0">
                <a:solidFill>
                  <a:srgbClr val="456A2C"/>
                </a:solidFill>
                <a:latin typeface="Glacial Indifference"/>
              </a:rPr>
              <a:t>•	Staub, Schimmelpilzsporen, Bakterien, Flüchtige organische Verbindungen und Gase</a:t>
            </a:r>
          </a:p>
          <a:p>
            <a:pPr marL="900113" lvl="1" indent="-442913">
              <a:lnSpc>
                <a:spcPts val="3359"/>
              </a:lnSpc>
            </a:pPr>
            <a:r>
              <a:rPr lang="de-DE" sz="2400" spc="120" dirty="0">
                <a:solidFill>
                  <a:srgbClr val="456A2C"/>
                </a:solidFill>
                <a:latin typeface="Glacial Indifference"/>
              </a:rPr>
              <a:t>•	Lärm, Vibration, Hitze, Kälte und Gewicht</a:t>
            </a:r>
          </a:p>
          <a:p>
            <a:pPr marL="900113" lvl="1" indent="-442913">
              <a:lnSpc>
                <a:spcPts val="3359"/>
              </a:lnSpc>
            </a:pPr>
            <a:r>
              <a:rPr lang="de-DE" sz="2400" spc="120" dirty="0">
                <a:solidFill>
                  <a:srgbClr val="456A2C"/>
                </a:solidFill>
                <a:latin typeface="Glacial Indifference"/>
              </a:rPr>
              <a:t>•	Beleuchtung, Blendung, Nebel oder Abgase</a:t>
            </a:r>
          </a:p>
          <a:p>
            <a:pPr marL="900113" lvl="1" indent="-442913">
              <a:lnSpc>
                <a:spcPts val="3359"/>
              </a:lnSpc>
            </a:pPr>
            <a:r>
              <a:rPr lang="de-DE" sz="2400" spc="120" dirty="0">
                <a:solidFill>
                  <a:srgbClr val="456A2C"/>
                </a:solidFill>
                <a:latin typeface="Glacial Indifference"/>
              </a:rPr>
              <a:t>•	Belastungen Giftstoffe, Gase und Lösungsmittel</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a:lnSpc>
                <a:spcPts val="3359"/>
              </a:lnSpc>
            </a:pPr>
            <a:r>
              <a:rPr lang="de-DE" sz="2400" b="1" u="sng" spc="120" dirty="0">
                <a:solidFill>
                  <a:srgbClr val="456A2C"/>
                </a:solidFill>
                <a:latin typeface="Glacial Indifference"/>
              </a:rPr>
              <a:t>Risiken im Zusammenhang mit der Arbeitsumgebung</a:t>
            </a:r>
          </a:p>
          <a:p>
            <a:pPr marL="900113" lvl="1" indent="-442913">
              <a:lnSpc>
                <a:spcPts val="3359"/>
              </a:lnSpc>
            </a:pPr>
            <a:r>
              <a:rPr lang="de-DE" sz="2400" spc="120" dirty="0">
                <a:solidFill>
                  <a:srgbClr val="456A2C"/>
                </a:solidFill>
                <a:latin typeface="Glacial Indifference"/>
              </a:rPr>
              <a:t>•	Interner und externer Verkehr auf der Baustelle</a:t>
            </a:r>
          </a:p>
          <a:p>
            <a:pPr marL="900113" lvl="1" indent="-442913">
              <a:lnSpc>
                <a:spcPts val="3359"/>
              </a:lnSpc>
            </a:pPr>
            <a:r>
              <a:rPr lang="de-DE" sz="2400" spc="120" dirty="0">
                <a:solidFill>
                  <a:srgbClr val="456A2C"/>
                </a:solidFill>
                <a:latin typeface="Glacial Indifference"/>
              </a:rPr>
              <a:t>•	Verwendung von Maschinen und Werkzeugen</a:t>
            </a:r>
          </a:p>
          <a:p>
            <a:pPr marL="900113" lvl="1" indent="-442913">
              <a:lnSpc>
                <a:spcPts val="3359"/>
              </a:lnSpc>
            </a:pPr>
            <a:r>
              <a:rPr lang="de-DE" sz="2400" spc="120" dirty="0">
                <a:solidFill>
                  <a:srgbClr val="456A2C"/>
                </a:solidFill>
                <a:latin typeface="Glacial Indifference"/>
              </a:rPr>
              <a:t>•	Lagerung und Umgang mit Abfällen und gefährlichen Stoffen</a:t>
            </a:r>
          </a:p>
          <a:p>
            <a:pPr marL="900113" lvl="1" indent="-442913">
              <a:lnSpc>
                <a:spcPts val="3359"/>
              </a:lnSpc>
            </a:pPr>
            <a:r>
              <a:rPr lang="de-DE" sz="2400" spc="120" dirty="0">
                <a:solidFill>
                  <a:srgbClr val="456A2C"/>
                </a:solidFill>
                <a:latin typeface="Glacial Indifference"/>
              </a:rPr>
              <a:t>•	Externe Beteiligte (z. B. Bewohner, Neugierige usw.)</a:t>
            </a:r>
          </a:p>
          <a:p>
            <a:pPr marL="900113" lvl="1" indent="-442913">
              <a:lnSpc>
                <a:spcPts val="3359"/>
              </a:lnSpc>
            </a:pPr>
            <a:r>
              <a:rPr lang="de-DE" sz="2400" spc="120" dirty="0">
                <a:solidFill>
                  <a:srgbClr val="456A2C"/>
                </a:solidFill>
                <a:latin typeface="Glacial Indifference"/>
              </a:rPr>
              <a:t>•	Nutzung von Arbeitsbereichen während der Arbeit und Bewegung von Maschinen</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a:lnSpc>
                <a:spcPts val="3359"/>
              </a:lnSpc>
            </a:pPr>
            <a:r>
              <a:rPr lang="de-DE" sz="2400" b="1" u="sng" spc="120" dirty="0">
                <a:solidFill>
                  <a:srgbClr val="456A2C"/>
                </a:solidFill>
                <a:latin typeface="Glacial Indifference"/>
              </a:rPr>
              <a:t>Risiken aus Arbeitsplanung und -management</a:t>
            </a:r>
          </a:p>
          <a:p>
            <a:pPr marL="900113" lvl="1" indent="-442913">
              <a:lnSpc>
                <a:spcPts val="3359"/>
              </a:lnSpc>
            </a:pPr>
            <a:r>
              <a:rPr lang="de-DE" sz="2400" spc="120" dirty="0">
                <a:solidFill>
                  <a:srgbClr val="456A2C"/>
                </a:solidFill>
                <a:latin typeface="Glacial Indifference"/>
              </a:rPr>
              <a:t>•	Baustellen-Zeitplan und terminliche Organisation der Arbeitsphasen</a:t>
            </a:r>
          </a:p>
          <a:p>
            <a:pPr marL="900113" lvl="1" indent="-442913">
              <a:lnSpc>
                <a:spcPts val="3359"/>
              </a:lnSpc>
            </a:pPr>
            <a:r>
              <a:rPr lang="de-DE" sz="2400" spc="120" dirty="0">
                <a:solidFill>
                  <a:srgbClr val="456A2C"/>
                </a:solidFill>
                <a:latin typeface="Glacial Indifference"/>
              </a:rPr>
              <a:t>•	Vertragsrisiken, finanzielle Risiken &amp; Preiserhöhungen</a:t>
            </a:r>
          </a:p>
          <a:p>
            <a:pPr marL="900113" lvl="1" indent="-442913">
              <a:lnSpc>
                <a:spcPts val="3359"/>
              </a:lnSpc>
            </a:pPr>
            <a:r>
              <a:rPr lang="de-DE" sz="2400" spc="120" dirty="0">
                <a:solidFill>
                  <a:srgbClr val="456A2C"/>
                </a:solidFill>
                <a:latin typeface="Glacial Indifference"/>
              </a:rPr>
              <a:t>•	Gleichzeitige Arbeit</a:t>
            </a:r>
          </a:p>
          <a:p>
            <a:pPr marL="900113" lvl="1" indent="-442913">
              <a:lnSpc>
                <a:spcPts val="3359"/>
              </a:lnSpc>
            </a:pPr>
            <a:r>
              <a:rPr lang="de-DE" sz="2400" spc="120" dirty="0">
                <a:solidFill>
                  <a:srgbClr val="456A2C"/>
                </a:solidFill>
                <a:latin typeface="Glacial Indifference"/>
              </a:rPr>
              <a:t>•	Widersprüchliches Management und Qualitätsverlust</a:t>
            </a:r>
          </a:p>
        </p:txBody>
      </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Risiken</a:t>
              </a:r>
              <a:endParaRPr lang="en-US" sz="6200" spc="310" dirty="0">
                <a:solidFill>
                  <a:srgbClr val="FEFFF8"/>
                </a:solidFill>
                <a:latin typeface="League Spartan"/>
              </a:endParaRPr>
            </a:p>
          </p:txBody>
        </p:sp>
      </p:grpSp>
      <p:sp>
        <p:nvSpPr>
          <p:cNvPr id="16" name="TextBox 3">
            <a:extLst>
              <a:ext uri="{FF2B5EF4-FFF2-40B4-BE49-F238E27FC236}">
                <a16:creationId xmlns:a16="http://schemas.microsoft.com/office/drawing/2014/main" id="{8251BD57-DF4A-4786-9DA0-D4F84A416FEC}"/>
              </a:ext>
            </a:extLst>
          </p:cNvPr>
          <p:cNvSpPr txBox="1"/>
          <p:nvPr/>
        </p:nvSpPr>
        <p:spPr>
          <a:xfrm>
            <a:off x="1024110" y="4000500"/>
            <a:ext cx="8385422" cy="4328108"/>
          </a:xfrm>
          <a:prstGeom prst="rect">
            <a:avLst/>
          </a:prstGeom>
        </p:spPr>
        <p:txBody>
          <a:bodyPr wrap="square" lIns="0" tIns="0" rIns="0" bIns="0" rtlCol="0" anchor="t">
            <a:spAutoFit/>
          </a:bodyPr>
          <a:lstStyle/>
          <a:p>
            <a:pPr>
              <a:lnSpc>
                <a:spcPts val="3359"/>
              </a:lnSpc>
            </a:pPr>
            <a:r>
              <a:rPr lang="de-DE" sz="2400" b="1" u="sng" spc="120" dirty="0">
                <a:solidFill>
                  <a:srgbClr val="456A2C"/>
                </a:solidFill>
                <a:latin typeface="Glacial Indifference"/>
              </a:rPr>
              <a:t>Risiken im Zusammenhang mit der Arbeitsausübung</a:t>
            </a:r>
          </a:p>
          <a:p>
            <a:pPr lvl="1">
              <a:lnSpc>
                <a:spcPts val="3359"/>
              </a:lnSpc>
            </a:pPr>
            <a:r>
              <a:rPr lang="de-DE" sz="2400" spc="120" dirty="0">
                <a:solidFill>
                  <a:srgbClr val="456A2C"/>
                </a:solidFill>
                <a:latin typeface="Glacial Indifference"/>
              </a:rPr>
              <a:t>•	Käufe und Transport von Material und Personal</a:t>
            </a:r>
          </a:p>
          <a:p>
            <a:pPr lvl="1">
              <a:lnSpc>
                <a:spcPts val="3359"/>
              </a:lnSpc>
            </a:pPr>
            <a:r>
              <a:rPr lang="de-DE" sz="2400" spc="120" dirty="0">
                <a:solidFill>
                  <a:srgbClr val="456A2C"/>
                </a:solidFill>
                <a:latin typeface="Glacial Indifference"/>
              </a:rPr>
              <a:t>•	Gerüstbau und Sicherungsarbeiten</a:t>
            </a:r>
          </a:p>
          <a:p>
            <a:pPr lvl="1">
              <a:lnSpc>
                <a:spcPts val="3359"/>
              </a:lnSpc>
            </a:pPr>
            <a:r>
              <a:rPr lang="de-DE" sz="2400" spc="120" dirty="0">
                <a:solidFill>
                  <a:srgbClr val="456A2C"/>
                </a:solidFill>
                <a:latin typeface="Glacial Indifference"/>
              </a:rPr>
              <a:t>•	</a:t>
            </a:r>
            <a:r>
              <a:rPr lang="de-AT" sz="2400" spc="120" dirty="0">
                <a:solidFill>
                  <a:srgbClr val="456A2C"/>
                </a:solidFill>
                <a:latin typeface="Glacial Indifference"/>
              </a:rPr>
              <a:t>Einbau von Bauelementen und Schalungen</a:t>
            </a:r>
            <a:endParaRPr lang="de-DE" sz="2400" spc="120" dirty="0">
              <a:solidFill>
                <a:srgbClr val="456A2C"/>
              </a:solidFill>
              <a:latin typeface="Glacial Indifference"/>
            </a:endParaRPr>
          </a:p>
          <a:p>
            <a:pPr lvl="1">
              <a:lnSpc>
                <a:spcPts val="3359"/>
              </a:lnSpc>
            </a:pPr>
            <a:r>
              <a:rPr lang="de-DE" sz="2400" spc="120" dirty="0">
                <a:solidFill>
                  <a:srgbClr val="456A2C"/>
                </a:solidFill>
                <a:latin typeface="Glacial Indifference"/>
              </a:rPr>
              <a:t>•	Abbruch- und Grabungsarbeiten</a:t>
            </a:r>
          </a:p>
          <a:p>
            <a:pPr lvl="1">
              <a:lnSpc>
                <a:spcPts val="3359"/>
              </a:lnSpc>
            </a:pPr>
            <a:r>
              <a:rPr lang="de-DE" sz="2400" spc="120" dirty="0">
                <a:solidFill>
                  <a:srgbClr val="456A2C"/>
                </a:solidFill>
                <a:latin typeface="Glacial Indifference"/>
              </a:rPr>
              <a:t>•	Elektrische Arbeit</a:t>
            </a:r>
          </a:p>
          <a:p>
            <a:pPr lvl="1">
              <a:lnSpc>
                <a:spcPts val="3359"/>
              </a:lnSpc>
            </a:pPr>
            <a:r>
              <a:rPr lang="de-DE" sz="2400" spc="120" dirty="0">
                <a:solidFill>
                  <a:srgbClr val="456A2C"/>
                </a:solidFill>
                <a:latin typeface="Glacial Indifference"/>
              </a:rPr>
              <a:t>•	Arbeiten mit Feuer</a:t>
            </a:r>
          </a:p>
          <a:p>
            <a:pPr lvl="1">
              <a:lnSpc>
                <a:spcPts val="3359"/>
              </a:lnSpc>
            </a:pPr>
            <a:r>
              <a:rPr lang="de-DE" sz="2400" spc="120" dirty="0">
                <a:solidFill>
                  <a:srgbClr val="456A2C"/>
                </a:solidFill>
                <a:latin typeface="Glacial Indifference"/>
              </a:rPr>
              <a:t>•	Arbeiten im Straßen- oder Gleisbereich</a:t>
            </a:r>
          </a:p>
          <a:p>
            <a:pPr lvl="1">
              <a:lnSpc>
                <a:spcPts val="3359"/>
              </a:lnSpc>
            </a:pPr>
            <a:r>
              <a:rPr lang="de-DE" sz="2400" spc="120" dirty="0">
                <a:solidFill>
                  <a:srgbClr val="456A2C"/>
                </a:solidFill>
                <a:latin typeface="Glacial Indifference"/>
              </a:rPr>
              <a:t>•	Asbestarbeiten</a:t>
            </a:r>
          </a:p>
          <a:p>
            <a:pPr lvl="1">
              <a:lnSpc>
                <a:spcPts val="3359"/>
              </a:lnSpc>
            </a:pPr>
            <a:r>
              <a:rPr lang="de-DE" sz="2400" spc="120" dirty="0">
                <a:solidFill>
                  <a:srgbClr val="456A2C"/>
                </a:solidFill>
                <a:latin typeface="Glacial Indifference"/>
              </a:rPr>
              <a:t>•	Arbeiten in der Nähe einer industriellen Produktion</a:t>
            </a:r>
          </a:p>
        </p:txBody>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345607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Gemeinsame Baustelle</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0-Unfall-Kultur</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Sicherheitsüberwachung</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Tätigkeiten mit Sicherheitsgurt</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Schutzausrüstung</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Hebehilfen</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Einschulung / Unterweisung</a:t>
            </a:r>
          </a:p>
          <a:p>
            <a:pPr marL="342900" indent="-342900" algn="just">
              <a:lnSpc>
                <a:spcPts val="3359"/>
              </a:lnSpc>
              <a:buFont typeface="Arial" panose="020B0604020202020204" pitchFamily="34" charset="0"/>
              <a:buChar char="•"/>
            </a:pPr>
            <a:r>
              <a:rPr lang="de-DE" sz="2400" spc="120" dirty="0">
                <a:solidFill>
                  <a:srgbClr val="456A2C"/>
                </a:solidFill>
                <a:latin typeface="Glacial Indifference"/>
              </a:rPr>
              <a:t>Arbeitsanleitung</a:t>
            </a:r>
            <a:endParaRPr lang="en-US"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Gemeinsame</a:t>
            </a:r>
            <a:r>
              <a:rPr lang="en-US" sz="6200" spc="310" dirty="0">
                <a:solidFill>
                  <a:schemeClr val="bg1"/>
                </a:solidFill>
                <a:latin typeface="League Spartan"/>
              </a:rPr>
              <a:t> </a:t>
            </a:r>
            <a:r>
              <a:rPr lang="en-US" sz="6200" spc="310" dirty="0" err="1">
                <a:solidFill>
                  <a:schemeClr val="bg1"/>
                </a:solidFill>
                <a:latin typeface="League Spartan"/>
              </a:rPr>
              <a:t>Sicherheit</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83029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Vorteile</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BEWÄLTIGUNG</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Ergonomische Arbeitsplätze und Arbeitspositionen erleichtern die Arbeit, beschleunigen sie und verringern Stressverletzungen.</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PRODUKTIVITÄT</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Fehlzeiten werden reduziert, die Leistung bei der Arbeit verbessert sich und ältere Arbeitnehmer können länger in der Arbeit bleiben.</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WOHLBEFINDEN BEI DER ARBEIT</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In einem sicheren Arbeitsumfeld verbessert sich die Arbeitszufriedenheit und das Unfallrisiko wird verringert.</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84102"/>
            <a:ext cx="6760417" cy="1999965"/>
            <a:chOff x="0" y="-6813"/>
            <a:chExt cx="9013889" cy="2155186"/>
          </a:xfrm>
        </p:grpSpPr>
        <p:sp>
          <p:nvSpPr>
            <p:cNvPr id="17" name="TextBox 17"/>
            <p:cNvSpPr txBox="1"/>
            <p:nvPr/>
          </p:nvSpPr>
          <p:spPr>
            <a:xfrm>
              <a:off x="552" y="-6813"/>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KOSTEN</a:t>
              </a:r>
            </a:p>
          </p:txBody>
        </p:sp>
        <p:sp>
          <p:nvSpPr>
            <p:cNvPr id="18" name="TextBox 18"/>
            <p:cNvSpPr txBox="1"/>
            <p:nvPr/>
          </p:nvSpPr>
          <p:spPr>
            <a:xfrm>
              <a:off x="0" y="773351"/>
              <a:ext cx="9013889" cy="1375022"/>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de-DE" altLang="fi-FI" sz="2400" dirty="0">
                  <a:solidFill>
                    <a:srgbClr val="456A2C"/>
                  </a:solidFill>
                  <a:latin typeface="Glacial Indifference" panose="020B0604020202020204" charset="0"/>
                </a:rPr>
                <a:t>Die Produktivität verbessert sich, da der Krankenstand und gleichzeitig die Kosten für die Gesundheitsversorgung gesenkt werden.</a:t>
              </a:r>
              <a:endParaRPr kumimoji="0" lang="fi-FI" altLang="fi-FI" sz="2400" b="0" i="0" u="none" strike="noStrike" cap="none" normalizeH="0" baseline="0" dirty="0">
                <a:ln>
                  <a:noFill/>
                </a:ln>
                <a:solidFill>
                  <a:srgbClr val="456A2C"/>
                </a:solidFill>
                <a:effectLst/>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Benutzerdefiniert</PresentationFormat>
  <Paragraphs>76</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Glacial Indifference</vt:lpstr>
      <vt:lpstr>Glacial Indifference Bold</vt:lpstr>
      <vt:lpstr>League Spartan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62</cp:revision>
  <dcterms:created xsi:type="dcterms:W3CDTF">2006-08-16T00:00:00Z</dcterms:created>
  <dcterms:modified xsi:type="dcterms:W3CDTF">2021-11-17T12:05:06Z</dcterms:modified>
  <dc:identifier>DAD7Xzioke4</dc:identifier>
</cp:coreProperties>
</file>