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79" r:id="rId7"/>
    <p:sldId id="282" r:id="rId8"/>
    <p:sldId id="281" r:id="rId9"/>
    <p:sldId id="267" r:id="rId10"/>
    <p:sldId id="26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70653-F493-46AE-AFE5-D80322C0700B}" v="1" dt="2021-01-05T16:53:45.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dirty="0"/>
          </a:p>
        </p:txBody>
      </p:sp>
    </p:spTree>
    <p:extLst>
      <p:ext uri="{BB962C8B-B14F-4D97-AF65-F5344CB8AC3E}">
        <p14:creationId xmlns:p14="http://schemas.microsoft.com/office/powerpoint/2010/main" val="202469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dirty="0"/>
          </a:p>
        </p:txBody>
      </p:sp>
    </p:spTree>
    <p:extLst>
      <p:ext uri="{BB962C8B-B14F-4D97-AF65-F5344CB8AC3E}">
        <p14:creationId xmlns:p14="http://schemas.microsoft.com/office/powerpoint/2010/main" val="24040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5</a:t>
            </a:fld>
            <a:endParaRPr lang="en-US" dirty="0"/>
          </a:p>
        </p:txBody>
      </p:sp>
    </p:spTree>
    <p:extLst>
      <p:ext uri="{BB962C8B-B14F-4D97-AF65-F5344CB8AC3E}">
        <p14:creationId xmlns:p14="http://schemas.microsoft.com/office/powerpoint/2010/main" val="188922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670100" y="10001148"/>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ΑΠΟΚΑΤΑΣΤΑΣΗ, ΑΝΑΚΑΤΑΣΚΕΥΗ ΚΑΙ ΑΠΟΣΥΝΑΡΜΟΛΟΓΗΣΗ</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Kuva 8" descr="Kuva, joka sisältää kohteen rakennus, pöytä&#10;&#10;Kuvaus luotu automaattisesti">
            <a:extLst>
              <a:ext uri="{FF2B5EF4-FFF2-40B4-BE49-F238E27FC236}">
                <a16:creationId xmlns:a16="http://schemas.microsoft.com/office/drawing/2014/main" id="{6AA1EBE2-49E0-405A-950A-D4E8CB87B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796" y="-179439"/>
            <a:ext cx="16078328" cy="1073313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el-GR" sz="5400" spc="92" dirty="0">
                  <a:solidFill>
                    <a:srgbClr val="FEFFF8"/>
                  </a:solidFill>
                  <a:latin typeface="League Spartan"/>
                </a:rPr>
                <a:t>ΑΠΟΚΑΤΑΣΤΑΣΗ, ΑΝΑΚΑΤΑΣΚΕΥΗ ΚΑΙ ΑΠΟΣΥΝΑΡΜΟΛΟΓΗΣΗ</a:t>
              </a:r>
              <a:endParaRPr lang="en-US" sz="54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02-6/ </a:t>
              </a:r>
              <a:r>
                <a:rPr lang="el-GR" sz="2400" spc="150" dirty="0">
                  <a:solidFill>
                    <a:srgbClr val="FEFFF8"/>
                  </a:solidFill>
                  <a:latin typeface="Glacial Indifference Bold"/>
                </a:rPr>
                <a:t>ΜΕ</a:t>
              </a:r>
              <a:r>
                <a:rPr lang="en-US" sz="2400" spc="150" dirty="0">
                  <a:solidFill>
                    <a:srgbClr val="FEFFF8"/>
                  </a:solidFill>
                  <a:latin typeface="Glacial Indifference Bold"/>
                </a:rPr>
                <a:t>2: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330" y="533400"/>
            <a:ext cx="12557670" cy="8382000"/>
          </a:xfrm>
          <a:prstGeom prst="rect">
            <a:avLst/>
          </a:prstGeom>
        </p:spPr>
      </p:pic>
      <p:grpSp>
        <p:nvGrpSpPr>
          <p:cNvPr id="3" name="Group 3"/>
          <p:cNvGrpSpPr/>
          <p:nvPr/>
        </p:nvGrpSpPr>
        <p:grpSpPr>
          <a:xfrm>
            <a:off x="1219200" y="-472889"/>
            <a:ext cx="8385423" cy="9576389"/>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838393" cy="2400816"/>
            </a:xfrm>
            <a:prstGeom prst="rect">
              <a:avLst/>
            </a:prstGeom>
            <a:grpFill/>
          </p:spPr>
          <p:txBody>
            <a:bodyPr wrap="square"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1002624" y="7574685"/>
              <a:ext cx="9214823" cy="1952838"/>
            </a:xfrm>
            <a:prstGeom prst="rect">
              <a:avLst/>
            </a:prstGeom>
            <a:grpFill/>
          </p:spPr>
          <p:txBody>
            <a:bodyPr lIns="0" tIns="0" rIns="0" bIns="0" rtlCol="0" anchor="t">
              <a:spAutoFit/>
            </a:bodyPr>
            <a:lstStyle/>
            <a:p>
              <a:pPr marL="357188" indent="-357188">
                <a:lnSpc>
                  <a:spcPts val="3359"/>
                </a:lnSpc>
              </a:pPr>
              <a:r>
                <a:rPr lang="en-US" sz="2400" spc="120" dirty="0">
                  <a:solidFill>
                    <a:srgbClr val="456A2C"/>
                  </a:solidFill>
                  <a:latin typeface="Glacial Indifference"/>
                </a:rPr>
                <a:t>- </a:t>
              </a:r>
              <a:r>
                <a:rPr lang="el-GR" sz="2400" spc="120" dirty="0">
                  <a:solidFill>
                    <a:srgbClr val="456A2C"/>
                  </a:solidFill>
                  <a:latin typeface="Glacial Indifference"/>
                </a:rPr>
                <a:t> Ορολογία</a:t>
              </a:r>
              <a:endParaRPr lang="en-US" sz="2400" spc="120" dirty="0">
                <a:solidFill>
                  <a:srgbClr val="456A2C"/>
                </a:solidFill>
                <a:latin typeface="Glacial Indifference"/>
              </a:endParaRPr>
            </a:p>
            <a:p>
              <a:pPr marL="342900" indent="-342900">
                <a:lnSpc>
                  <a:spcPts val="3359"/>
                </a:lnSpc>
                <a:buFontTx/>
                <a:buChar char="-"/>
              </a:pPr>
              <a:r>
                <a:rPr lang="el-GR" sz="2400" spc="120" dirty="0">
                  <a:solidFill>
                    <a:srgbClr val="456A2C"/>
                  </a:solidFill>
                  <a:latin typeface="Glacial Indifference"/>
                </a:rPr>
                <a:t>Κύκλος ζωής</a:t>
              </a:r>
            </a:p>
            <a:p>
              <a:pPr marL="342900" indent="-342900">
                <a:lnSpc>
                  <a:spcPts val="3359"/>
                </a:lnSpc>
                <a:buFontTx/>
                <a:buChar char="-"/>
              </a:pPr>
              <a:r>
                <a:rPr lang="el-GR" sz="2400" spc="120" dirty="0">
                  <a:solidFill>
                    <a:srgbClr val="456A2C"/>
                  </a:solidFill>
                  <a:latin typeface="Glacial Indifference"/>
                </a:rPr>
                <a:t>Αποσυναρμολόγηση κτιρίου</a:t>
              </a:r>
            </a:p>
            <a:p>
              <a:pPr marL="342900" indent="-342900">
                <a:lnSpc>
                  <a:spcPts val="3359"/>
                </a:lnSpc>
                <a:buFontTx/>
                <a:buChar char="-"/>
              </a:pPr>
              <a:r>
                <a:rPr lang="el-GR" sz="2400" spc="120" dirty="0">
                  <a:solidFill>
                    <a:srgbClr val="456A2C"/>
                  </a:solidFill>
                  <a:latin typeface="Glacial Indifference"/>
                </a:rPr>
                <a:t>Οφέλη</a:t>
              </a:r>
            </a:p>
          </p:txBody>
        </p:sp>
        <p:sp>
          <p:nvSpPr>
            <p:cNvPr id="7" name="TextBox 7"/>
            <p:cNvSpPr txBox="1"/>
            <p:nvPr/>
          </p:nvSpPr>
          <p:spPr>
            <a:xfrm>
              <a:off x="1001671" y="6425817"/>
              <a:ext cx="9215776" cy="682841"/>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870366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400" b="1" spc="120" dirty="0">
                <a:solidFill>
                  <a:srgbClr val="456A2C"/>
                </a:solidFill>
                <a:latin typeface="Glacial Indifference"/>
              </a:rPr>
              <a:t>Διατήρηση</a:t>
            </a:r>
            <a:r>
              <a:rPr lang="en-US" sz="2400" b="1" spc="120" dirty="0">
                <a:solidFill>
                  <a:srgbClr val="456A2C"/>
                </a:solidFill>
                <a:latin typeface="Glacial Indifference"/>
              </a:rPr>
              <a:t>: </a:t>
            </a:r>
            <a:r>
              <a:rPr lang="el-GR" sz="2400" spc="120" dirty="0">
                <a:solidFill>
                  <a:srgbClr val="456A2C"/>
                </a:solidFill>
                <a:latin typeface="Glacial Indifference"/>
              </a:rPr>
              <a:t>Διόρθωση δομικών ελαττωμάτων με τα μέτρα ενός εμπειρογνώμονα διατήρησης</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Επισκευή</a:t>
            </a:r>
            <a:r>
              <a:rPr lang="en-US" sz="2400" b="1" spc="120" dirty="0">
                <a:solidFill>
                  <a:srgbClr val="456A2C"/>
                </a:solidFill>
                <a:latin typeface="Glacial Indifference"/>
              </a:rPr>
              <a:t>: </a:t>
            </a:r>
            <a:r>
              <a:rPr lang="el-GR" sz="2400" spc="120" dirty="0">
                <a:solidFill>
                  <a:srgbClr val="456A2C"/>
                </a:solidFill>
                <a:latin typeface="Glacial Indifference"/>
              </a:rPr>
              <a:t>Επισκευή ή αντικατάσταση ελαττωματικής δομής, εξαρτήματος ή συσκευής με άλλη λειτουργική</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Ανακαίνιση</a:t>
            </a:r>
            <a:r>
              <a:rPr lang="en-US" sz="2400" b="1" spc="120" dirty="0">
                <a:solidFill>
                  <a:srgbClr val="456A2C"/>
                </a:solidFill>
                <a:latin typeface="Glacial Indifference"/>
              </a:rPr>
              <a:t>: </a:t>
            </a:r>
            <a:r>
              <a:rPr lang="el-GR" sz="2400" spc="120" dirty="0">
                <a:solidFill>
                  <a:srgbClr val="456A2C"/>
                </a:solidFill>
                <a:latin typeface="Glacial Indifference"/>
              </a:rPr>
              <a:t>Η κατάσταση ενός κτιρίου διατηρείται ή βελτιώνεται για να ταιριάζει καλύτερα στο σκοπό του</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Συντήρηση</a:t>
            </a:r>
            <a:r>
              <a:rPr lang="en-US" sz="2400" b="1" spc="120" dirty="0">
                <a:solidFill>
                  <a:srgbClr val="456A2C"/>
                </a:solidFill>
                <a:latin typeface="Glacial Indifference"/>
              </a:rPr>
              <a:t>: </a:t>
            </a:r>
            <a:r>
              <a:rPr lang="el-GR" sz="2400" spc="120" dirty="0">
                <a:solidFill>
                  <a:srgbClr val="456A2C"/>
                </a:solidFill>
                <a:latin typeface="Glacial Indifference"/>
              </a:rPr>
              <a:t>Μια δραστηριότητα συντήρησης στην οποία οι ιδιότητες ενός αντικειμένου διατηρούνται με ανανέωση</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Αποκατάσταση</a:t>
            </a:r>
            <a:r>
              <a:rPr lang="en-US" sz="2400" b="1" spc="120" dirty="0">
                <a:solidFill>
                  <a:srgbClr val="456A2C"/>
                </a:solidFill>
                <a:latin typeface="Glacial Indifference"/>
              </a:rPr>
              <a:t>: </a:t>
            </a:r>
            <a:r>
              <a:rPr lang="el-GR" sz="2400" spc="120" dirty="0">
                <a:solidFill>
                  <a:srgbClr val="456A2C"/>
                </a:solidFill>
                <a:latin typeface="Glacial Indifference"/>
              </a:rPr>
              <a:t>Το αντικείμενο τίθεται σε κατάσταση επαρκή για χρήση ή συντήρηση, για παράδειγμα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Αξιολόγηση κατάστασης</a:t>
            </a:r>
            <a:r>
              <a:rPr lang="en-US" sz="2400" b="1" spc="120" dirty="0">
                <a:solidFill>
                  <a:srgbClr val="456A2C"/>
                </a:solidFill>
                <a:latin typeface="Glacial Indifference"/>
              </a:rPr>
              <a:t>: </a:t>
            </a:r>
            <a:r>
              <a:rPr lang="el-GR" sz="2400" spc="120" dirty="0">
                <a:solidFill>
                  <a:srgbClr val="456A2C"/>
                </a:solidFill>
                <a:latin typeface="Glacial Indifference"/>
              </a:rPr>
              <a:t>Προσδιορισμός της κατάστασης και των αναγκών επισκευής ενός ακινήτου, κτιρίου ή μέρους αυτού</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065313" y="876300"/>
            <a:ext cx="6159596"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l-GR" sz="6200" spc="310" dirty="0">
                  <a:solidFill>
                    <a:schemeClr val="bg1"/>
                  </a:solidFill>
                  <a:latin typeface="League Spartan"/>
                </a:rPr>
                <a:t>ΟΡΟΛΟΓΙΑ </a:t>
              </a:r>
              <a:r>
                <a:rPr lang="el-GR" sz="1400" spc="310" dirty="0">
                  <a:solidFill>
                    <a:schemeClr val="bg1"/>
                  </a:solidFill>
                  <a:latin typeface="League Spartan"/>
                </a:rPr>
                <a:t>1/2</a:t>
              </a:r>
              <a:endParaRPr lang="en-US" sz="14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99468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1001171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Ανακαίνιση</a:t>
            </a:r>
            <a:r>
              <a:rPr lang="en-US" sz="2400" b="1" spc="120" dirty="0">
                <a:solidFill>
                  <a:srgbClr val="456A2C"/>
                </a:solidFill>
                <a:latin typeface="Glacial Indifference"/>
              </a:rPr>
              <a:t>: </a:t>
            </a:r>
            <a:r>
              <a:rPr lang="el-GR" sz="2400" spc="120" dirty="0">
                <a:solidFill>
                  <a:srgbClr val="456A2C"/>
                </a:solidFill>
                <a:latin typeface="Glacial Indifference"/>
              </a:rPr>
              <a:t>Ανακαίνιση κατασκευής που θα πραγματοποιηθεί ως ένα σχετικά μεγάλο έργο</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Βασική βελτίωση</a:t>
            </a:r>
            <a:r>
              <a:rPr lang="en-US" sz="2400" b="1" spc="120" dirty="0">
                <a:solidFill>
                  <a:srgbClr val="456A2C"/>
                </a:solidFill>
                <a:latin typeface="Glacial Indifference"/>
              </a:rPr>
              <a:t>: </a:t>
            </a:r>
            <a:r>
              <a:rPr lang="el-GR" sz="2400" spc="120" dirty="0">
                <a:solidFill>
                  <a:srgbClr val="456A2C"/>
                </a:solidFill>
                <a:latin typeface="Glacial Indifference"/>
              </a:rPr>
              <a:t>Το επίπεδο ποιότητας του χώρου θα αυξηθεί σημαντικά καλύτερα από το πρωτότυπο</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Ανοικοδόμηση</a:t>
            </a:r>
            <a:r>
              <a:rPr lang="en-US" sz="2400" b="1" spc="120" dirty="0">
                <a:solidFill>
                  <a:srgbClr val="456A2C"/>
                </a:solidFill>
                <a:latin typeface="Glacial Indifference"/>
              </a:rPr>
              <a:t>: </a:t>
            </a:r>
            <a:r>
              <a:rPr lang="el-GR" sz="2400" spc="120" dirty="0">
                <a:solidFill>
                  <a:srgbClr val="456A2C"/>
                </a:solidFill>
                <a:latin typeface="Glacial Indifference"/>
              </a:rPr>
              <a:t>Ανακατασκευή κτιρίου ή τμήματος κτιρίου βάσει διατηρημένων τμημάτων ή / και εγγράφων</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Αποκατάσταση</a:t>
            </a:r>
            <a:r>
              <a:rPr lang="en-US" sz="2400" b="1" spc="120" dirty="0">
                <a:solidFill>
                  <a:srgbClr val="456A2C"/>
                </a:solidFill>
                <a:latin typeface="Glacial Indifference"/>
              </a:rPr>
              <a:t>: </a:t>
            </a:r>
            <a:r>
              <a:rPr lang="el-GR" sz="2400" spc="120" dirty="0">
                <a:solidFill>
                  <a:srgbClr val="456A2C"/>
                </a:solidFill>
                <a:latin typeface="Glacial Indifference"/>
              </a:rPr>
              <a:t>Για τη διατήρηση των παλαιών και αρχιτεκτονικών αξιών που περιέχονται στο δομημένο περιβάλλον ή το κτίριο</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Ανανέωση</a:t>
            </a:r>
            <a:r>
              <a:rPr lang="en-US" sz="2400" b="1" spc="120" dirty="0">
                <a:solidFill>
                  <a:srgbClr val="456A2C"/>
                </a:solidFill>
                <a:latin typeface="Glacial Indifference"/>
              </a:rPr>
              <a:t>: </a:t>
            </a:r>
            <a:r>
              <a:rPr lang="el-GR" sz="2400" spc="120" dirty="0">
                <a:solidFill>
                  <a:srgbClr val="456A2C"/>
                </a:solidFill>
                <a:latin typeface="Glacial Indifference"/>
              </a:rPr>
              <a:t>Ένα μέτρο στο οποίο ένα στοιχείο ή ένας σημαντικός αριθμός των τμημάτων του αντικαθίστανται με νέα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Ετήσια ανακαίνιση</a:t>
            </a:r>
            <a:r>
              <a:rPr lang="en-US" sz="2400" b="1" spc="120" dirty="0">
                <a:solidFill>
                  <a:srgbClr val="456A2C"/>
                </a:solidFill>
                <a:latin typeface="Glacial Indifference"/>
              </a:rPr>
              <a:t>: </a:t>
            </a:r>
            <a:r>
              <a:rPr lang="el-GR" sz="2400" spc="120" dirty="0">
                <a:solidFill>
                  <a:srgbClr val="456A2C"/>
                </a:solidFill>
                <a:latin typeface="Glacial Indifference"/>
              </a:rPr>
              <a:t>Μια τυπική ανακαίνιση ιδιοκτησίας που περιλαμβάνεται στον ετήσιο προϋπολογισμό. Οι επισκευές μπορούν είτε να προβλεφθούν είτε όχι με βάση την αξιολόγηση της κατάστασης</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0" y="-548872"/>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219200" y="957263"/>
            <a:ext cx="6705601"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l-GR" sz="6200" spc="310" dirty="0">
                  <a:solidFill>
                    <a:schemeClr val="bg1"/>
                  </a:solidFill>
                  <a:latin typeface="League Spartan"/>
                </a:rPr>
                <a:t>ΟΡΟΛΟΓΙΑ </a:t>
              </a:r>
              <a:r>
                <a:rPr lang="el-GR" sz="1400" spc="310" dirty="0">
                  <a:solidFill>
                    <a:schemeClr val="bg1"/>
                  </a:solidFill>
                  <a:latin typeface="League Spartan"/>
                </a:rPr>
                <a:t>2/2</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4474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77039" y="163218"/>
            <a:ext cx="9531338" cy="8695970"/>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300" spc="120" dirty="0">
                <a:solidFill>
                  <a:srgbClr val="456A2C"/>
                </a:solidFill>
                <a:latin typeface="Glacial Indifference"/>
              </a:rPr>
              <a:t>Η αξιολόγηση κύκλου ζωής (</a:t>
            </a:r>
            <a:r>
              <a:rPr lang="en-US" sz="2300" spc="120" dirty="0">
                <a:solidFill>
                  <a:srgbClr val="456A2C"/>
                </a:solidFill>
                <a:latin typeface="Glacial Indifference"/>
              </a:rPr>
              <a:t>LCA)</a:t>
            </a:r>
            <a:r>
              <a:rPr lang="el-GR" sz="2300" spc="120" dirty="0">
                <a:solidFill>
                  <a:srgbClr val="456A2C"/>
                </a:solidFill>
                <a:latin typeface="Glacial Indifference"/>
              </a:rPr>
              <a:t> είναι μια μέθοδος αξιολόγησης ολόκληρου του κύκλου ζωής ενός προϊόντος ή μιας υπηρεσίας, η οποία συνίσταται στην προμήθεια υλικού από τη φύση, το χειρισμό και τη μεταφορά του υλικού, την κατασκευή, τη διανομή, τη χρήση, την επαναχρησιμοποίηση, τη συντήρηση, την ανακύκλωση και τη διάθεση</a:t>
            </a:r>
            <a:r>
              <a:rPr lang="en-US" sz="23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3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300" spc="120" dirty="0">
                <a:solidFill>
                  <a:srgbClr val="456A2C"/>
                </a:solidFill>
                <a:latin typeface="Glacial Indifference"/>
              </a:rPr>
              <a:t>Ο κύκλος ζωής ενός προϊόντος ξύλου αρχίζει στο δάσος ή στο αγρόκτημα όπου μεγαλώνει το δέντρο</a:t>
            </a:r>
            <a:r>
              <a:rPr lang="en-US" sz="23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3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300" spc="120" dirty="0">
                <a:solidFill>
                  <a:srgbClr val="456A2C"/>
                </a:solidFill>
                <a:latin typeface="Glacial Indifference"/>
              </a:rPr>
              <a:t>Το ξύλο μπορεί να αντέξει</a:t>
            </a:r>
            <a:r>
              <a:rPr lang="en-US" sz="2300" spc="120" dirty="0">
                <a:solidFill>
                  <a:srgbClr val="456A2C"/>
                </a:solidFill>
                <a:latin typeface="Glacial Indifference"/>
              </a:rPr>
              <a:t> </a:t>
            </a:r>
            <a:r>
              <a:rPr lang="el-GR" sz="2300" spc="120" dirty="0">
                <a:solidFill>
                  <a:srgbClr val="456A2C"/>
                </a:solidFill>
                <a:latin typeface="Glacial Indifference"/>
              </a:rPr>
              <a:t>απροστάτευτο τον χρόνο και τη μηχανική καταπόνηση μόνο εάν παραμείνει ξηρό</a:t>
            </a:r>
            <a:r>
              <a:rPr lang="en-US" sz="23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3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300" spc="120" dirty="0">
                <a:solidFill>
                  <a:srgbClr val="456A2C"/>
                </a:solidFill>
                <a:latin typeface="Glacial Indifference"/>
              </a:rPr>
              <a:t>Όσο λιγότερή επεξεργασία έχει υποστεί το ξύλο, τόσο πιο εύκολο θα είναι να βρεθεί μια νέα χρήση γι΄ αυτό</a:t>
            </a:r>
            <a:r>
              <a:rPr lang="en-US" sz="23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3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300" spc="120" dirty="0">
                <a:solidFill>
                  <a:srgbClr val="456A2C"/>
                </a:solidFill>
                <a:latin typeface="Glacial Indifference"/>
              </a:rPr>
              <a:t>Το μειονέκτημα για την ανακύκλωση υλικών είναι ότι η ποσότητα, η ποιότητα και το μέγεθος του υλικού επηρεάζουν αυτό που μπορεί να γίνει από το υλικό</a:t>
            </a:r>
            <a:r>
              <a:rPr lang="en-US" sz="2300" spc="120" dirty="0">
                <a:solidFill>
                  <a:srgbClr val="456A2C"/>
                </a:solidFill>
                <a:latin typeface="Glacial Indifference"/>
              </a:rPr>
              <a:t>.</a:t>
            </a:r>
            <a:endParaRPr lang="fi-FI" sz="23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l-GR" sz="6200" spc="310" dirty="0">
                  <a:solidFill>
                    <a:schemeClr val="bg1"/>
                  </a:solidFill>
                  <a:latin typeface="League Spartan"/>
                </a:rPr>
                <a:t>Κύκλος ζωής</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0980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71168" y="-352026"/>
            <a:ext cx="5052358" cy="10991051"/>
          </a:xfrm>
          <a:prstGeom prst="rect">
            <a:avLst/>
          </a:prstGeom>
          <a:solidFill>
            <a:srgbClr val="456A2C"/>
          </a:solidFill>
        </p:spPr>
      </p:sp>
      <p:grpSp>
        <p:nvGrpSpPr>
          <p:cNvPr id="4" name="Group 4"/>
          <p:cNvGrpSpPr/>
          <p:nvPr/>
        </p:nvGrpSpPr>
        <p:grpSpPr>
          <a:xfrm>
            <a:off x="4810434" y="419099"/>
            <a:ext cx="13325166" cy="8878071"/>
            <a:chOff x="-1" y="-3114570"/>
            <a:chExt cx="13500331" cy="5566668"/>
          </a:xfrm>
        </p:grpSpPr>
        <p:sp>
          <p:nvSpPr>
            <p:cNvPr id="5" name="TextBox 5"/>
            <p:cNvSpPr txBox="1"/>
            <p:nvPr/>
          </p:nvSpPr>
          <p:spPr>
            <a:xfrm>
              <a:off x="-1" y="-3114570"/>
              <a:ext cx="13500331" cy="656132"/>
            </a:xfrm>
            <a:prstGeom prst="rect">
              <a:avLst/>
            </a:prstGeom>
          </p:spPr>
          <p:txBody>
            <a:bodyPr wrap="square" lIns="0" tIns="0" rIns="0" bIns="0" rtlCol="0" anchor="t">
              <a:spAutoFit/>
            </a:bodyPr>
            <a:lstStyle/>
            <a:p>
              <a:pPr algn="l">
                <a:lnSpc>
                  <a:spcPts val="8370"/>
                </a:lnSpc>
              </a:pPr>
              <a:r>
                <a:rPr lang="el-GR" sz="6200" spc="310" dirty="0">
                  <a:solidFill>
                    <a:srgbClr val="456A2C"/>
                  </a:solidFill>
                  <a:latin typeface="League Spartan"/>
                </a:rPr>
                <a:t>Αποσυναρμολόγηση κτιρίου</a:t>
              </a:r>
              <a:endParaRPr lang="en-US" sz="6200" spc="310" dirty="0">
                <a:solidFill>
                  <a:srgbClr val="456A2C"/>
                </a:solidFill>
                <a:latin typeface="League Spartan"/>
              </a:endParaRPr>
            </a:p>
          </p:txBody>
        </p:sp>
        <p:sp>
          <p:nvSpPr>
            <p:cNvPr id="6" name="TextBox 6"/>
            <p:cNvSpPr txBox="1"/>
            <p:nvPr/>
          </p:nvSpPr>
          <p:spPr>
            <a:xfrm>
              <a:off x="-1" y="-2458438"/>
              <a:ext cx="13500331" cy="4910536"/>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sz="2400" spc="120" dirty="0">
                  <a:solidFill>
                    <a:srgbClr val="456A2C"/>
                  </a:solidFill>
                  <a:latin typeface="Glacial Indifference"/>
                </a:rPr>
                <a:t>Εάν το κτίριο προστατεύεται βάσει του Νόμου Περί Πολιτιστικής Κληρονομιάς ή των </a:t>
              </a:r>
              <a:r>
                <a:rPr lang="el-GR" sz="2400" spc="120">
                  <a:solidFill>
                    <a:srgbClr val="456A2C"/>
                  </a:solidFill>
                  <a:latin typeface="Glacial Indifference"/>
                </a:rPr>
                <a:t>κανονισμών χωροταξίας </a:t>
              </a:r>
              <a:r>
                <a:rPr lang="el-GR" sz="2400" spc="120" dirty="0">
                  <a:solidFill>
                    <a:srgbClr val="456A2C"/>
                  </a:solidFill>
                  <a:latin typeface="Glacial Indifference"/>
                </a:rPr>
                <a:t>ή είναι δυνητικά ιστορικά πολύτιμο, είναι καλή ιδέα να επικοινωνήσετε με τις αρχές του μουσείου σε πρώιμο στάδιο στο σχεδιασμό των αλλαγών</a:t>
              </a:r>
              <a:r>
                <a:rPr lang="en-US" sz="24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400" spc="120" dirty="0">
                  <a:solidFill>
                    <a:srgbClr val="456A2C"/>
                  </a:solidFill>
                  <a:latin typeface="Glacial Indifference"/>
                </a:rPr>
                <a:t>Οι ευθύνες και οι υποχρεώσεις του ατόμου που αναλαμβάνει το έργο κατασκευής και αποσυναρμολόγησης ορίζονται στη νομοθεσία για τη χρήση γης και την κατασκευή</a:t>
              </a:r>
              <a:r>
                <a:rPr lang="en-US" sz="2400" spc="120" dirty="0">
                  <a:solidFill>
                    <a:srgbClr val="456A2C"/>
                  </a:solidFill>
                  <a:latin typeface="Glacial Indifference"/>
                </a:rPr>
                <a:t>.</a:t>
              </a:r>
            </a:p>
            <a:p>
              <a:pPr algn="just">
                <a:lnSpc>
                  <a:spcPts val="3359"/>
                </a:lnSpc>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400" spc="120" dirty="0">
                  <a:solidFill>
                    <a:srgbClr val="456A2C"/>
                  </a:solidFill>
                  <a:latin typeface="Glacial Indifference"/>
                </a:rPr>
                <a:t>Η διαλογή των αποβλήτων πρέπει να γίνεται πρακτικά καθ ' όλη τη διάρκεια των εργασιών αποσυναρμολόγησης. Απαιτεί επαγγελματισμό, εφαρμόσιμα εργαλεία και χρόνο. Ωστόσο, οι εργασίες κατεδάφισης πολλαπλών σταδίων και η προσεκτική διαλογή ανταμείβονται στο κόστος διαχείρισης αποβλήτων</a:t>
              </a:r>
              <a:r>
                <a:rPr lang="en-US" sz="2400"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sz="2400" spc="120" dirty="0">
                  <a:solidFill>
                    <a:srgbClr val="456A2C"/>
                  </a:solidFill>
                  <a:latin typeface="Glacial Indifference"/>
                </a:rPr>
                <a:t>Η αποτύπωση του αμιάντου είναι υποχρεωτική σε όλα τα κτίρια που ολοκληρώθηκαν πριν από το 1994, συμπεριλαμβανομένων των ανακαινίσεων. Οι εργασίες κατεδάφισης αμιάντου ρυθμίζονται επίσης αυστηρά</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grpSp>
    </p:spTree>
    <p:extLst>
      <p:ext uri="{BB962C8B-B14F-4D97-AF65-F5344CB8AC3E}">
        <p14:creationId xmlns:p14="http://schemas.microsoft.com/office/powerpoint/2010/main" val="9467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352998"/>
            <a:ext cx="16192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Οφέλη</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280801" y="6100271"/>
            <a:ext cx="7253868" cy="3004987"/>
            <a:chOff x="1104" y="-19050"/>
            <a:chExt cx="9032403" cy="4006647"/>
          </a:xfrm>
        </p:grpSpPr>
        <p:sp>
          <p:nvSpPr>
            <p:cNvPr id="5" name="TextBox 5"/>
            <p:cNvSpPr txBox="1"/>
            <p:nvPr/>
          </p:nvSpPr>
          <p:spPr>
            <a:xfrm>
              <a:off x="1104" y="-19050"/>
              <a:ext cx="9012785"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19618" y="521692"/>
              <a:ext cx="9013889" cy="3465905"/>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Το ξύλινο υλικό δεσμεύει τον άνθρακα τόσο κατά τη διάρκεια της ανάπτυξης, αλλά και όταν ενεργεί ως δομικό υλικό για μια ξύλινη δομή. Στο τέλος του κύκλου ζωής του, το ξύλο παρέχει ενέργεια</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19205" y="2420441"/>
            <a:ext cx="6760417" cy="2898744"/>
            <a:chOff x="0" y="-19050"/>
            <a:chExt cx="9013889" cy="3864990"/>
          </a:xfrm>
        </p:grpSpPr>
        <p:sp>
          <p:nvSpPr>
            <p:cNvPr id="9" name="TextBox 9"/>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961391"/>
              <a:ext cx="9013889" cy="2884549"/>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Ο βαθμός </a:t>
              </a:r>
              <a:r>
                <a:rPr lang="en-US" sz="2400" spc="120" dirty="0">
                  <a:solidFill>
                    <a:srgbClr val="456A2C"/>
                  </a:solidFill>
                  <a:latin typeface="Glacial Indifference"/>
                </a:rPr>
                <a:t>“</a:t>
              </a:r>
              <a:r>
                <a:rPr lang="el-GR" sz="2400" spc="120" dirty="0">
                  <a:solidFill>
                    <a:srgbClr val="456A2C"/>
                  </a:solidFill>
                  <a:latin typeface="Glacial Indifference"/>
                </a:rPr>
                <a:t>τοπικότητας</a:t>
              </a:r>
              <a:r>
                <a:rPr lang="en-US" sz="2400" spc="120" dirty="0">
                  <a:solidFill>
                    <a:srgbClr val="456A2C"/>
                  </a:solidFill>
                  <a:latin typeface="Glacial Indifference"/>
                </a:rPr>
                <a:t>”</a:t>
              </a:r>
              <a:r>
                <a:rPr lang="el-GR" sz="2400" spc="120" dirty="0">
                  <a:solidFill>
                    <a:srgbClr val="456A2C"/>
                  </a:solidFill>
                  <a:latin typeface="Glacial Indifference"/>
                </a:rPr>
                <a:t>των ξύλινων στοιχείων είναι υψηλός, η πρώτη ύλη, η βιομηχανία επεξεργασίας και η εργασία μπορούν να βρεθούν στη χώρα-στόχο</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32177" y="2440559"/>
            <a:ext cx="6760417" cy="2447338"/>
            <a:chOff x="0" y="-19050"/>
            <a:chExt cx="9013889" cy="3263116"/>
          </a:xfrm>
        </p:grpSpPr>
        <p:sp>
          <p:nvSpPr>
            <p:cNvPr id="13" name="TextBox 13"/>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επισκευή του ξύλινου υλικού είναι αποτελεσματική λόγω των πολυάριθμων μεθόδων αποκατάστασης, καθώς και των τεχνικών στερέωσης και σύνδεσης</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076013"/>
            <a:ext cx="6760417" cy="2901323"/>
            <a:chOff x="0" y="-355939"/>
            <a:chExt cx="9013889" cy="3126504"/>
          </a:xfrm>
        </p:grpSpPr>
        <p:sp>
          <p:nvSpPr>
            <p:cNvPr id="17" name="TextBox 17"/>
            <p:cNvSpPr txBox="1"/>
            <p:nvPr/>
          </p:nvSpPr>
          <p:spPr>
            <a:xfrm>
              <a:off x="1105" y="-355939"/>
              <a:ext cx="9012784" cy="561757"/>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0" y="439243"/>
              <a:ext cx="9013889" cy="2331322"/>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l-GR" altLang="fi-FI" sz="2400" dirty="0">
                  <a:solidFill>
                    <a:srgbClr val="456A2C"/>
                  </a:solidFill>
                  <a:latin typeface="Glacial Indifference" panose="020B0604020202020204" charset="0"/>
                </a:rPr>
                <a:t>Το κόστος κατασκευής ξυλείας ήταν υψηλότερο από άλλες κατασκευές, αλλά καθώς η νομοθεσία, η τεχνογνωσία και η τεχνολογία εξελίχθηκαν για την κατασκευή ξυλείας, το κόστος μειώθηκε</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77273497FECFA840B381477AA875FD96" ma:contentTypeVersion="13" ma:contentTypeDescription="Luo uusi asiakirja." ma:contentTypeScope="" ma:versionID="c0f63d8873ff35f837ec53615287f594">
  <xsd:schema xmlns:xsd="http://www.w3.org/2001/XMLSchema" xmlns:xs="http://www.w3.org/2001/XMLSchema" xmlns:p="http://schemas.microsoft.com/office/2006/metadata/properties" xmlns:ns3="1cc6191c-6909-4a73-8e19-1cb9511cdd07" xmlns:ns4="8952ce25-076f-40b9-9831-29aad45b40fe" targetNamespace="http://schemas.microsoft.com/office/2006/metadata/properties" ma:root="true" ma:fieldsID="ddbacf80b9744cb5ad7e4e6e29c21a21" ns3:_="" ns4:_="">
    <xsd:import namespace="1cc6191c-6909-4a73-8e19-1cb9511cdd07"/>
    <xsd:import namespace="8952ce25-076f-40b9-9831-29aad45b40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6191c-6909-4a73-8e19-1cb9511cdd0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2ce25-076f-40b9-9831-29aad45b40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87952-FF45-45D6-B941-A19415494F9D}">
  <ds:schemaRefs>
    <ds:schemaRef ds:uri="http://schemas.microsoft.com/office/2006/documentManagement/types"/>
    <ds:schemaRef ds:uri="http://schemas.openxmlformats.org/package/2006/metadata/core-properties"/>
    <ds:schemaRef ds:uri="8952ce25-076f-40b9-9831-29aad45b40fe"/>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1cc6191c-6909-4a73-8e19-1cb9511cdd07"/>
    <ds:schemaRef ds:uri="http://purl.org/dc/dcmitype/"/>
  </ds:schemaRefs>
</ds:datastoreItem>
</file>

<file path=customXml/itemProps2.xml><?xml version="1.0" encoding="utf-8"?>
<ds:datastoreItem xmlns:ds="http://schemas.openxmlformats.org/officeDocument/2006/customXml" ds:itemID="{2672FB1E-FE09-4C80-AE1C-28D3908F1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6191c-6909-4a73-8e19-1cb9511cdd07"/>
    <ds:schemaRef ds:uri="8952ce25-076f-40b9-9831-29aad45b4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26A5DA-3EE6-4AA2-95E9-13887C4B8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3953</TotalTime>
  <Words>643</Words>
  <Application>Microsoft Office PowerPoint</Application>
  <PresentationFormat>Custom</PresentationFormat>
  <Paragraphs>67</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Glacial Indifference Bold</vt:lpstr>
      <vt:lpstr>Arial</vt:lpstr>
      <vt:lpstr>League Spartan</vt:lpstr>
      <vt:lpstr>Calibri</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62</cp:revision>
  <dcterms:created xsi:type="dcterms:W3CDTF">2006-08-16T00:00:00Z</dcterms:created>
  <dcterms:modified xsi:type="dcterms:W3CDTF">2021-08-26T14:45:29Z</dcterms:modified>
  <dc:identifier>DAD7Xzioke4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0x01010077273497FECFA840B381477AA875FD96</vt:lpwstr>
  </property>
</Properties>
</file>