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59" r:id="rId5"/>
    <p:sldId id="258" r:id="rId6"/>
    <p:sldId id="279" r:id="rId7"/>
    <p:sldId id="280" r:id="rId8"/>
    <p:sldId id="261" r:id="rId9"/>
    <p:sldId id="260" r:id="rId10"/>
    <p:sldId id="273" r:id="rId11"/>
  </p:sldIdLst>
  <p:sldSz cx="18288000" cy="10287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Glacial Indifference" panose="020B0604020202020204" charset="0"/>
      <p:regular r:id="rId18"/>
    </p:embeddedFont>
    <p:embeddedFont>
      <p:font typeface="League Spartan"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98428-B35D-4570-9B4C-F7D7AFF588C9}" v="8" dt="2020-12-17T11:56:21.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OHJEITA ERILAISTEN RAKENNUSTUOTTEIDEN KÄYTTÖÖN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rakennus, sisä, sisäkatto, lattia&#10;&#10;Kuvaus luotu automaattisesti">
            <a:extLst>
              <a:ext uri="{FF2B5EF4-FFF2-40B4-BE49-F238E27FC236}">
                <a16:creationId xmlns:a16="http://schemas.microsoft.com/office/drawing/2014/main" id="{369B39C9-C252-43D5-9D03-2CF433D86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930" y="-1945886"/>
            <a:ext cx="16310513" cy="12232885"/>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388023"/>
            </a:xfrm>
            <a:prstGeom prst="rect">
              <a:avLst/>
            </a:prstGeom>
            <a:grpFill/>
          </p:spPr>
          <p:txBody>
            <a:bodyPr wrap="square" lIns="0" tIns="0" rIns="0" bIns="0" rtlCol="0" anchor="t">
              <a:spAutoFit/>
            </a:bodyPr>
            <a:lstStyle/>
            <a:p>
              <a:pPr algn="l">
                <a:lnSpc>
                  <a:spcPts val="10580"/>
                </a:lnSpc>
              </a:pPr>
              <a:r>
                <a:rPr lang="en-US" sz="4800" spc="92" dirty="0">
                  <a:solidFill>
                    <a:srgbClr val="FEFFF8"/>
                  </a:solidFill>
                  <a:latin typeface="Arial Black" panose="020B0A04020102020204" pitchFamily="34" charset="0"/>
                </a:rPr>
                <a:t>LUENTO 4: OHJEITA ERILAISTEN RAKENNUSTUOTTEIDEN KÄYTTÖÖN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1005745"/>
            </a:xfrm>
            <a:prstGeom prst="rect">
              <a:avLst/>
            </a:prstGeom>
            <a:grpFill/>
          </p:spPr>
          <p:txBody>
            <a:bodyPr wrap="square" lIns="0" tIns="0" rIns="0" bIns="0" rtlCol="0" anchor="t">
              <a:spAutoFit/>
            </a:bodyPr>
            <a:lstStyle/>
            <a:p>
              <a:pPr algn="l">
                <a:lnSpc>
                  <a:spcPts val="3000"/>
                </a:lnSpc>
              </a:pPr>
              <a:r>
                <a:rPr lang="en-US" sz="2400" spc="150" dirty="0" err="1">
                  <a:solidFill>
                    <a:srgbClr val="FEFFF8"/>
                  </a:solidFill>
                  <a:latin typeface="Arial Black" panose="020B0A04020102020204" pitchFamily="34" charset="0"/>
                </a:rPr>
                <a:t>Opintoyksikkö</a:t>
              </a:r>
              <a:r>
                <a:rPr lang="en-US" sz="2400" spc="150" dirty="0">
                  <a:solidFill>
                    <a:srgbClr val="FEFFF8"/>
                  </a:solidFill>
                  <a:latin typeface="Arial Black" panose="020B0A04020102020204" pitchFamily="34" charset="0"/>
                </a:rPr>
                <a:t> 2: </a:t>
              </a:r>
              <a:r>
                <a:rPr lang="fi-FI" sz="2400" spc="150" dirty="0">
                  <a:solidFill>
                    <a:srgbClr val="FEFFF8"/>
                  </a:solidFill>
                  <a:latin typeface="Arial Black" panose="020B0A04020102020204" pitchFamily="34" charset="0"/>
                </a:rPr>
                <a:t>PUURAKENTAMINEN, REKONSTRUKTOINTI JA PURKAMINEN</a:t>
              </a:r>
              <a:endParaRPr lang="en-US" sz="2400" spc="150" dirty="0">
                <a:solidFill>
                  <a:srgbClr val="FEFFF8"/>
                </a:solidFill>
                <a:latin typeface="Arial Black" panose="020B0A04020102020204" pitchFamily="34" charset="0"/>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7085504" cy="813364"/>
          </a:xfrm>
          <a:prstGeom prst="rect">
            <a:avLst/>
          </a:prstGeom>
        </p:spPr>
        <p:txBody>
          <a:bodyPr lIns="0" tIns="0" rIns="0" bIns="0" rtlCol="0" anchor="t">
            <a:spAutoFit/>
          </a:bodyPr>
          <a:lstStyle/>
          <a:p>
            <a:pPr algn="l">
              <a:lnSpc>
                <a:spcPts val="6682"/>
              </a:lnSpc>
            </a:pPr>
            <a:r>
              <a:rPr lang="en-US" sz="5000" spc="100" dirty="0" err="1">
                <a:solidFill>
                  <a:srgbClr val="456A2C"/>
                </a:solidFill>
                <a:latin typeface="Arial Black" panose="020B0A04020102020204" pitchFamily="34" charset="0"/>
              </a:rPr>
              <a:t>Tilaelementti</a:t>
            </a:r>
            <a:endParaRPr lang="en-US" sz="5000" spc="100" dirty="0">
              <a:solidFill>
                <a:srgbClr val="456A2C"/>
              </a:solidFill>
              <a:latin typeface="Arial Black" panose="020B0A04020102020204" pitchFamily="34" charset="0"/>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8114203" y="2552700"/>
            <a:ext cx="8958319" cy="4277518"/>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fi-FI" sz="2400" spc="120" dirty="0">
                <a:solidFill>
                  <a:srgbClr val="456A2C"/>
                </a:solidFill>
                <a:latin typeface="Glacial Indifference"/>
              </a:rPr>
              <a:t>Tilaelementit ovat muuttovalmiita asuntoja, joiden tekniikka kytketään rappukäytävistä osaksi talon järjestelmää, joten työmaalla tehtävän työn määrä vähenee. Parhaimmillaan nelikerroksinen kerrostalo on muuttovalmiina kuudessa kuukaudessa rakennustöiden aloittamisesta.</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fi-FI" sz="2400" spc="120" dirty="0">
                <a:solidFill>
                  <a:srgbClr val="456A2C"/>
                </a:solidFill>
                <a:latin typeface="Glacial Indifference"/>
              </a:rPr>
              <a:t>Tilaaja voi määrittää tilaelementin varustelutason ja se voidaan joko sisustaa tehtaalla muuttovalmiiksi asunnoksi, tai toimittaa sisustamattomana runkona.</a:t>
            </a:r>
            <a:endParaRPr lang="en-US" sz="2400" dirty="0">
              <a:solidFill>
                <a:srgbClr val="456A2C"/>
              </a:solidFill>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10</a:t>
            </a:fld>
            <a:endParaRPr lang="en-US" sz="2400" spc="120" dirty="0">
              <a:solidFill>
                <a:srgbClr val="1E4D65"/>
              </a:solidFill>
              <a:latin typeface="Glacial Indifference"/>
            </a:endParaRPr>
          </a:p>
        </p:txBody>
      </p:sp>
      <p:pic>
        <p:nvPicPr>
          <p:cNvPr id="1026" name="Picture 2">
            <a:extLst>
              <a:ext uri="{FF2B5EF4-FFF2-40B4-BE49-F238E27FC236}">
                <a16:creationId xmlns:a16="http://schemas.microsoft.com/office/drawing/2014/main" id="{1935767B-89BB-4A07-9407-6C6FF7ED4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54" t="28238" r="3654" b="4364"/>
          <a:stretch>
            <a:fillRect/>
          </a:stretch>
        </p:blipFill>
        <p:spPr bwMode="auto">
          <a:xfrm>
            <a:off x="1215477" y="2541639"/>
            <a:ext cx="6711950" cy="4489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180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143000" y="-419102"/>
            <a:ext cx="8385423" cy="9597866"/>
            <a:chOff x="254000" y="-211896"/>
            <a:chExt cx="11180564" cy="12512028"/>
          </a:xfrm>
          <a:solidFill>
            <a:schemeClr val="bg1">
              <a:lumMod val="95000"/>
            </a:schemeClr>
          </a:solidFill>
        </p:grpSpPr>
        <p:sp>
          <p:nvSpPr>
            <p:cNvPr id="4" name="AutoShape 4"/>
            <p:cNvSpPr/>
            <p:nvPr/>
          </p:nvSpPr>
          <p:spPr>
            <a:xfrm>
              <a:off x="254000" y="-211896"/>
              <a:ext cx="11180564" cy="12512028"/>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768456"/>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828188" y="7110678"/>
              <a:ext cx="9214823" cy="4505428"/>
            </a:xfrm>
            <a:prstGeom prst="rect">
              <a:avLst/>
            </a:prstGeom>
            <a:grpFill/>
          </p:spPr>
          <p:txBody>
            <a:bodyPr lIns="0" tIns="0" rIns="0" bIns="0" rtlCol="0" anchor="t">
              <a:spAutoFit/>
            </a:bodyPr>
            <a:lstStyle/>
            <a:p>
              <a:pPr marL="342900" indent="-342900">
                <a:lnSpc>
                  <a:spcPts val="3359"/>
                </a:lnSpc>
                <a:buFontTx/>
                <a:buChar char="-"/>
              </a:pPr>
              <a:r>
                <a:rPr lang="en-US" sz="2400" spc="120" dirty="0" err="1">
                  <a:solidFill>
                    <a:srgbClr val="456A2C"/>
                  </a:solidFill>
                  <a:latin typeface="Glacial Indifference"/>
                </a:rPr>
                <a:t>Tuotehyväksyntä</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Ympäristömerkit</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Tuotteen</a:t>
              </a:r>
              <a:r>
                <a:rPr lang="en-US" sz="2400" spc="120" dirty="0">
                  <a:solidFill>
                    <a:srgbClr val="456A2C"/>
                  </a:solidFill>
                  <a:latin typeface="Glacial Indifference"/>
                </a:rPr>
                <a:t> </a:t>
              </a:r>
              <a:r>
                <a:rPr lang="en-US" sz="2400" spc="120" dirty="0" err="1">
                  <a:solidFill>
                    <a:srgbClr val="456A2C"/>
                  </a:solidFill>
                  <a:latin typeface="Glacial Indifference"/>
                </a:rPr>
                <a:t>valinta</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Ovet</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Ikkunat</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Asennuksen</a:t>
              </a:r>
              <a:r>
                <a:rPr lang="en-US" sz="2400" spc="120" dirty="0">
                  <a:solidFill>
                    <a:srgbClr val="456A2C"/>
                  </a:solidFill>
                  <a:latin typeface="Glacial Indifference"/>
                </a:rPr>
                <a:t> </a:t>
              </a:r>
              <a:r>
                <a:rPr lang="en-US" sz="2400" spc="120" dirty="0" err="1">
                  <a:solidFill>
                    <a:srgbClr val="456A2C"/>
                  </a:solidFill>
                  <a:latin typeface="Glacial Indifference"/>
                </a:rPr>
                <a:t>laatu</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Edut</a:t>
              </a:r>
              <a:endParaRPr lang="en-US" sz="2400" spc="120" dirty="0">
                <a:solidFill>
                  <a:srgbClr val="456A2C"/>
                </a:solidFill>
                <a:latin typeface="Glacial Indifference"/>
              </a:endParaRPr>
            </a:p>
            <a:p>
              <a:pPr marL="342900" indent="-342900">
                <a:lnSpc>
                  <a:spcPts val="3359"/>
                </a:lnSpc>
                <a:buFontTx/>
                <a:buChar char="-"/>
              </a:pPr>
              <a:r>
                <a:rPr lang="en-US" sz="2400" spc="120" dirty="0" err="1">
                  <a:solidFill>
                    <a:srgbClr val="456A2C"/>
                  </a:solidFill>
                  <a:latin typeface="Glacial Indifference"/>
                </a:rPr>
                <a:t>Tilaelementti</a:t>
              </a:r>
              <a:endParaRPr lang="en-US" sz="2400" spc="120" dirty="0">
                <a:solidFill>
                  <a:srgbClr val="456A2C"/>
                </a:solidFill>
                <a:latin typeface="Glacial Indifference"/>
              </a:endParaRPr>
            </a:p>
          </p:txBody>
        </p:sp>
        <p:sp>
          <p:nvSpPr>
            <p:cNvPr id="7" name="TextBox 7"/>
            <p:cNvSpPr txBox="1"/>
            <p:nvPr/>
          </p:nvSpPr>
          <p:spPr>
            <a:xfrm>
              <a:off x="827235" y="5651022"/>
              <a:ext cx="9215776" cy="787406"/>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Arial Black" panose="020B0A04020102020204" pitchFamily="34" charset="0"/>
                </a:rPr>
                <a:t>Käsiteltävät</a:t>
              </a:r>
              <a:r>
                <a:rPr lang="en-US" sz="3700" spc="185" dirty="0">
                  <a:solidFill>
                    <a:srgbClr val="456A2C"/>
                  </a:solidFill>
                  <a:latin typeface="Arial Black" panose="020B0A04020102020204" pitchFamily="34" charset="0"/>
                </a:rPr>
                <a:t> </a:t>
              </a:r>
              <a:r>
                <a:rPr lang="en-US" sz="3700" spc="185" dirty="0" err="1">
                  <a:solidFill>
                    <a:srgbClr val="456A2C"/>
                  </a:solidFill>
                  <a:latin typeface="Arial Black" panose="020B0A04020102020204" pitchFamily="34" charset="0"/>
                </a:rPr>
                <a:t>aiheet</a:t>
              </a:r>
              <a:endParaRPr lang="en-US" sz="3700" spc="185" dirty="0">
                <a:solidFill>
                  <a:srgbClr val="456A2C"/>
                </a:solidFill>
                <a:latin typeface="Arial Black" panose="020B0A04020102020204" pitchFamily="34" charset="0"/>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pic>
        <p:nvPicPr>
          <p:cNvPr id="14" name="Kuva 13" descr="Kuva, joka sisältää kohteen rakennus, istuminen, auto, bussi&#10;&#10;Kuvaus luotu automaattisesti">
            <a:extLst>
              <a:ext uri="{FF2B5EF4-FFF2-40B4-BE49-F238E27FC236}">
                <a16:creationId xmlns:a16="http://schemas.microsoft.com/office/drawing/2014/main" id="{0DD7106C-E174-4258-BF9B-4465411B1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63747" y="1151853"/>
            <a:ext cx="9214823" cy="6911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278222"/>
            <a:ext cx="8580600" cy="5636158"/>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fi-FI" sz="2400" spc="120" dirty="0">
                <a:solidFill>
                  <a:srgbClr val="456A2C"/>
                </a:solidFill>
                <a:latin typeface="Glacial Indifference"/>
              </a:rPr>
              <a:t>Rakennustuote on kiinteästi rakennuksien osaksi liitettävä tuote, kuten </a:t>
            </a:r>
            <a:r>
              <a:rPr lang="fi-FI" sz="2400" spc="120" dirty="0">
                <a:solidFill>
                  <a:srgbClr val="456A2C"/>
                </a:solidFill>
                <a:latin typeface="Glacial Indifference" panose="020B0604020202020204" charset="0"/>
              </a:rPr>
              <a:t>betonielementti, ikkuna, teräsrakenne, tai sahat</a:t>
            </a:r>
            <a:r>
              <a:rPr lang="fi-FI" sz="2400" spc="120" dirty="0">
                <a:solidFill>
                  <a:srgbClr val="456A2C"/>
                </a:solidFill>
                <a:latin typeface="Glacial Indifference"/>
              </a:rPr>
              <a:t>avara. </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Rakennustuotteiden kelpoisuus osoitetaan CE-merkinnällä, jos tuote kuuluu harmonisoidun tuotestandardin soveltamisalaan tai valmistaja on hakenut tuotteelle ETA:n (</a:t>
            </a:r>
            <a:r>
              <a:rPr lang="fi-FI" sz="2000" spc="120" dirty="0">
                <a:solidFill>
                  <a:srgbClr val="456A2C"/>
                </a:solidFill>
                <a:latin typeface="Glacial Indifference"/>
              </a:rPr>
              <a:t>eurooppalainen tekninen arviointi</a:t>
            </a:r>
            <a:r>
              <a:rPr lang="fi-FI" sz="2400" spc="120" dirty="0">
                <a:solidFill>
                  <a:srgbClr val="456A2C"/>
                </a:solidFill>
                <a:latin typeface="Glacial Indifference"/>
              </a:rPr>
              <a:t>).</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Rakennustuotteiden on oltava turvallisia ja kestävän kehityksen periaatteiden mukaisia eivätkä ne saa aiheuttaa haittaa terveydelle.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Arial Black" panose="020B0A04020102020204" pitchFamily="34" charset="0"/>
              </a:rPr>
              <a:t>Tuotehyväksyntä</a:t>
            </a:r>
            <a:endParaRPr lang="en-US" sz="6200" spc="310" dirty="0">
              <a:solidFill>
                <a:schemeClr val="bg1"/>
              </a:solidFill>
              <a:latin typeface="Arial Black" panose="020B0A04020102020204" pitchFamily="34" charset="0"/>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641559" y="647700"/>
            <a:ext cx="8385422" cy="5714025"/>
            <a:chOff x="-1" y="-139987"/>
            <a:chExt cx="9490469" cy="5577322"/>
          </a:xfrm>
        </p:grpSpPr>
        <p:sp>
          <p:nvSpPr>
            <p:cNvPr id="3" name="TextBox 3"/>
            <p:cNvSpPr txBox="1"/>
            <p:nvPr/>
          </p:nvSpPr>
          <p:spPr>
            <a:xfrm>
              <a:off x="-1" y="-139987"/>
              <a:ext cx="9490469" cy="5501318"/>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Ympäristöystävällisen tuotteen tunnistaminen ja valitsemisessa kannattaa hyödyntää ympäristömerkkejä.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Pohjoismaissa</a:t>
              </a:r>
              <a:r>
                <a:rPr lang="en-US" sz="2400" spc="120" dirty="0">
                  <a:solidFill>
                    <a:srgbClr val="456A2C"/>
                  </a:solidFill>
                  <a:latin typeface="Glacial Indifference"/>
                </a:rPr>
                <a:t> ja </a:t>
              </a:r>
              <a:r>
                <a:rPr lang="en-US" sz="2400" spc="120" dirty="0" err="1">
                  <a:solidFill>
                    <a:srgbClr val="456A2C"/>
                  </a:solidFill>
                  <a:latin typeface="Glacial Indifference"/>
                </a:rPr>
                <a:t>Euroopassa</a:t>
              </a:r>
              <a:r>
                <a:rPr lang="en-US" sz="2400" spc="120" dirty="0">
                  <a:solidFill>
                    <a:srgbClr val="456A2C"/>
                  </a:solidFill>
                  <a:latin typeface="Glacial Indifference"/>
                </a:rPr>
                <a:t> </a:t>
              </a:r>
              <a:r>
                <a:rPr lang="en-US" sz="2400" spc="120" dirty="0" err="1">
                  <a:solidFill>
                    <a:srgbClr val="456A2C"/>
                  </a:solidFill>
                  <a:latin typeface="Glacial Indifference"/>
                </a:rPr>
                <a:t>yleisimmät</a:t>
              </a:r>
              <a:r>
                <a:rPr lang="en-US" sz="2400" spc="120" dirty="0">
                  <a:solidFill>
                    <a:srgbClr val="456A2C"/>
                  </a:solidFill>
                  <a:latin typeface="Glacial Indifference"/>
                </a:rPr>
                <a:t> </a:t>
              </a:r>
              <a:r>
                <a:rPr lang="en-US" sz="2400" spc="120" dirty="0" err="1">
                  <a:solidFill>
                    <a:srgbClr val="456A2C"/>
                  </a:solidFill>
                  <a:latin typeface="Glacial Indifference"/>
                </a:rPr>
                <a:t>ympäristömerkit</a:t>
              </a:r>
              <a:r>
                <a:rPr lang="en-US" sz="2400" spc="120" dirty="0">
                  <a:solidFill>
                    <a:srgbClr val="456A2C"/>
                  </a:solidFill>
                  <a:latin typeface="Glacial Indifference"/>
                </a:rPr>
                <a:t> </a:t>
              </a:r>
              <a:r>
                <a:rPr lang="en-US" sz="2400" spc="120" dirty="0" err="1">
                  <a:solidFill>
                    <a:srgbClr val="456A2C"/>
                  </a:solidFill>
                  <a:latin typeface="Glacial Indifference"/>
                </a:rPr>
                <a:t>ovat</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n-US" sz="2400" spc="120" dirty="0" err="1">
                  <a:solidFill>
                    <a:srgbClr val="456A2C"/>
                  </a:solidFill>
                  <a:latin typeface="Glacial Indifference"/>
                </a:rPr>
                <a:t>Joutsenmerkki</a:t>
              </a:r>
              <a:r>
                <a:rPr lang="en-US" sz="2400" spc="120" dirty="0">
                  <a:solidFill>
                    <a:srgbClr val="456A2C"/>
                  </a:solidFill>
                  <a:latin typeface="Glacial Indifference"/>
                </a:rPr>
                <a:t> (</a:t>
              </a:r>
              <a:r>
                <a:rPr lang="en-US" sz="2400" spc="120" dirty="0" err="1">
                  <a:solidFill>
                    <a:srgbClr val="456A2C"/>
                  </a:solidFill>
                  <a:latin typeface="Glacial Indifference"/>
                </a:rPr>
                <a:t>Pohjoismaat</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n-US" sz="2400" spc="120" dirty="0">
                  <a:solidFill>
                    <a:srgbClr val="456A2C"/>
                  </a:solidFill>
                  <a:latin typeface="Glacial Indifference"/>
                </a:rPr>
                <a:t>EU-</a:t>
              </a:r>
              <a:r>
                <a:rPr lang="en-US" sz="2400" spc="120" dirty="0" err="1">
                  <a:solidFill>
                    <a:srgbClr val="456A2C"/>
                  </a:solidFill>
                  <a:latin typeface="Glacial Indifference"/>
                </a:rPr>
                <a:t>ympäristömerkkit</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Ylläolevat merkit eroavat monesta muusta merkistä asettamalla valmistukseen tiukkoja ja ehdottomia vaatimuksia, sekä ottamalla huomioon koko tuotteen elinkaaren ja sen aikaiset ympäristövaikutukset</a:t>
              </a:r>
              <a:r>
                <a:rPr lang="en-US" sz="2400" spc="120" dirty="0">
                  <a:solidFill>
                    <a:srgbClr val="456A2C"/>
                  </a:solidFill>
                  <a:latin typeface="Glacial Indifference"/>
                </a:rPr>
                <a:t>.</a:t>
              </a:r>
            </a:p>
          </p:txBody>
        </p:sp>
        <p:sp>
          <p:nvSpPr>
            <p:cNvPr id="7" name="TextBox 7"/>
            <p:cNvSpPr txBox="1"/>
            <p:nvPr/>
          </p:nvSpPr>
          <p:spPr>
            <a:xfrm>
              <a:off x="-1" y="5043042"/>
              <a:ext cx="9490469" cy="394293"/>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gr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95253"/>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Ympäristömerkit</a:t>
              </a:r>
              <a:endParaRPr lang="en-US" sz="6200" spc="310" dirty="0">
                <a:solidFill>
                  <a:srgbClr val="FEFFF8"/>
                </a:solidFill>
                <a:latin typeface="Arial Black" panose="020B0A04020102020204" pitchFamily="34" charset="0"/>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pic>
        <p:nvPicPr>
          <p:cNvPr id="6" name="Kuva 5" descr="Kuva, joka sisältää kohteen piirtäminen&#10;&#10;Kuvaus luotu automaattisesti">
            <a:extLst>
              <a:ext uri="{FF2B5EF4-FFF2-40B4-BE49-F238E27FC236}">
                <a16:creationId xmlns:a16="http://schemas.microsoft.com/office/drawing/2014/main" id="{82FA5BD0-68C6-4EB0-A230-2A6B6DEB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229586"/>
            <a:ext cx="2777143" cy="3240000"/>
          </a:xfrm>
          <a:prstGeom prst="rect">
            <a:avLst/>
          </a:prstGeom>
        </p:spPr>
      </p:pic>
      <p:pic>
        <p:nvPicPr>
          <p:cNvPr id="12" name="Kuva 11">
            <a:extLst>
              <a:ext uri="{FF2B5EF4-FFF2-40B4-BE49-F238E27FC236}">
                <a16:creationId xmlns:a16="http://schemas.microsoft.com/office/drawing/2014/main" id="{4B046D1E-F23A-49A6-AC05-F7A7D869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5229586"/>
            <a:ext cx="3240000" cy="32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6944209"/>
          </a:xfrm>
          <a:prstGeom prst="rect">
            <a:avLst/>
          </a:prstGeom>
        </p:spPr>
        <p:txBody>
          <a:bodyPr wrap="square" lIns="0" tIns="0" rIns="0" bIns="0" rtlCol="0" anchor="t">
            <a:spAutoFit/>
          </a:bodyPr>
          <a:lstStyle/>
          <a:p>
            <a:pPr>
              <a:lnSpc>
                <a:spcPts val="3359"/>
              </a:lnSpc>
            </a:pPr>
            <a:r>
              <a:rPr lang="en-US" sz="2400" b="1" spc="120" dirty="0" err="1">
                <a:solidFill>
                  <a:srgbClr val="456A2C"/>
                </a:solidFill>
                <a:latin typeface="Glacial Indifference"/>
              </a:rPr>
              <a:t>Olennaisia</a:t>
            </a:r>
            <a:r>
              <a:rPr lang="en-US" sz="2400" b="1" spc="120" dirty="0">
                <a:solidFill>
                  <a:srgbClr val="456A2C"/>
                </a:solidFill>
                <a:latin typeface="Glacial Indifference"/>
              </a:rPr>
              <a:t> </a:t>
            </a:r>
            <a:r>
              <a:rPr lang="en-US" sz="2400" b="1" spc="120" dirty="0" err="1">
                <a:solidFill>
                  <a:srgbClr val="456A2C"/>
                </a:solidFill>
                <a:latin typeface="Glacial Indifference"/>
              </a:rPr>
              <a:t>asioita</a:t>
            </a:r>
            <a:r>
              <a:rPr lang="en-US" sz="2400" b="1" spc="120" dirty="0">
                <a:solidFill>
                  <a:srgbClr val="456A2C"/>
                </a:solidFill>
                <a:latin typeface="Glacial Indifference"/>
              </a:rPr>
              <a:t>, </a:t>
            </a:r>
            <a:r>
              <a:rPr lang="en-US" sz="2400" b="1" spc="120" dirty="0" err="1">
                <a:solidFill>
                  <a:srgbClr val="456A2C"/>
                </a:solidFill>
                <a:latin typeface="Glacial Indifference"/>
              </a:rPr>
              <a:t>joita</a:t>
            </a:r>
            <a:r>
              <a:rPr lang="en-US" sz="2400" b="1" spc="120" dirty="0">
                <a:solidFill>
                  <a:srgbClr val="456A2C"/>
                </a:solidFill>
                <a:latin typeface="Glacial Indifference"/>
              </a:rPr>
              <a:t> </a:t>
            </a:r>
            <a:r>
              <a:rPr lang="en-US" sz="2400" b="1" spc="120" dirty="0" err="1">
                <a:solidFill>
                  <a:srgbClr val="456A2C"/>
                </a:solidFill>
                <a:latin typeface="Glacial Indifference"/>
              </a:rPr>
              <a:t>tulee</a:t>
            </a:r>
            <a:r>
              <a:rPr lang="en-US" sz="2400" b="1" spc="120" dirty="0">
                <a:solidFill>
                  <a:srgbClr val="456A2C"/>
                </a:solidFill>
                <a:latin typeface="Glacial Indifference"/>
              </a:rPr>
              <a:t> </a:t>
            </a:r>
            <a:r>
              <a:rPr lang="en-US" sz="2400" b="1" spc="120" dirty="0" err="1">
                <a:solidFill>
                  <a:srgbClr val="456A2C"/>
                </a:solidFill>
                <a:latin typeface="Glacial Indifference"/>
              </a:rPr>
              <a:t>huomioida</a:t>
            </a:r>
            <a:r>
              <a:rPr lang="en-US" sz="2400" b="1" spc="120" dirty="0">
                <a:solidFill>
                  <a:srgbClr val="456A2C"/>
                </a:solidFill>
                <a:latin typeface="Glacial Indifference"/>
              </a:rPr>
              <a:t> </a:t>
            </a:r>
            <a:r>
              <a:rPr lang="en-US" sz="2400" b="1" spc="120" dirty="0" err="1">
                <a:solidFill>
                  <a:srgbClr val="456A2C"/>
                </a:solidFill>
                <a:latin typeface="Glacial Indifference"/>
              </a:rPr>
              <a:t>rakennustuotteen</a:t>
            </a:r>
            <a:r>
              <a:rPr lang="en-US" sz="2400" b="1" spc="120" dirty="0">
                <a:solidFill>
                  <a:srgbClr val="456A2C"/>
                </a:solidFill>
                <a:latin typeface="Glacial Indifference"/>
              </a:rPr>
              <a:t> </a:t>
            </a:r>
            <a:r>
              <a:rPr lang="en-US" sz="2400" b="1" spc="120" dirty="0" err="1">
                <a:solidFill>
                  <a:srgbClr val="456A2C"/>
                </a:solidFill>
                <a:latin typeface="Glacial Indifference"/>
              </a:rPr>
              <a:t>valinnassa</a:t>
            </a:r>
            <a:endParaRPr lang="en-US" sz="2400" b="1" spc="120" dirty="0">
              <a:solidFill>
                <a:srgbClr val="456A2C"/>
              </a:solidFill>
              <a:latin typeface="Glacial Indifference"/>
            </a:endParaRPr>
          </a:p>
          <a:p>
            <a:pPr>
              <a:lnSpc>
                <a:spcPts val="3359"/>
              </a:lnSpc>
            </a:pPr>
            <a:endParaRPr lang="en-U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Mitoitus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U-</a:t>
            </a:r>
            <a:r>
              <a:rPr lang="en-US" sz="2400" spc="120" dirty="0" err="1">
                <a:solidFill>
                  <a:srgbClr val="456A2C"/>
                </a:solidFill>
                <a:latin typeface="Glacial Indifference"/>
              </a:rPr>
              <a:t>arvo</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Paloturvallisuus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Äänieristys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UV- ja </a:t>
            </a:r>
            <a:r>
              <a:rPr lang="en-US" sz="2400" spc="120" dirty="0" err="1">
                <a:solidFill>
                  <a:srgbClr val="456A2C"/>
                </a:solidFill>
                <a:latin typeface="Glacial Indifference"/>
              </a:rPr>
              <a:t>säältäsuojaus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Kiinnittäminen</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Tiivistys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Lämpöeristys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Saumaus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Mahdolliset</a:t>
            </a:r>
            <a:r>
              <a:rPr lang="en-US" sz="2400" spc="120" dirty="0">
                <a:solidFill>
                  <a:srgbClr val="456A2C"/>
                </a:solidFill>
                <a:latin typeface="Glacial Indifference"/>
              </a:rPr>
              <a:t> </a:t>
            </a:r>
            <a:r>
              <a:rPr lang="en-US" sz="2400" spc="120" dirty="0" err="1">
                <a:solidFill>
                  <a:srgbClr val="456A2C"/>
                </a:solidFill>
                <a:latin typeface="Glacial Indifference"/>
              </a:rPr>
              <a:t>lisäasennukset</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Käyttöturvallisuus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Elinkaari</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Kunnossapitotarve</a:t>
            </a:r>
            <a:r>
              <a:rPr lang="en-US" sz="2400" spc="120" dirty="0">
                <a:solidFill>
                  <a:srgbClr val="456A2C"/>
                </a:solidFill>
                <a:latin typeface="Glacial Indifference"/>
              </a:rPr>
              <a:t> </a:t>
            </a:r>
            <a:r>
              <a:rPr lang="en-US" sz="2400" spc="120" dirty="0" err="1">
                <a:solidFill>
                  <a:srgbClr val="456A2C"/>
                </a:solidFill>
                <a:latin typeface="Glacial Indifference"/>
              </a:rPr>
              <a:t>käytössä</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Arial Black" panose="020B0A04020102020204" pitchFamily="34" charset="0"/>
              </a:rPr>
              <a:t>Tuotteen</a:t>
            </a:r>
            <a:r>
              <a:rPr lang="en-US" sz="6200" spc="310" dirty="0">
                <a:solidFill>
                  <a:schemeClr val="bg1"/>
                </a:solidFill>
                <a:latin typeface="Arial Black" panose="020B0A04020102020204" pitchFamily="34" charset="0"/>
              </a:rPr>
              <a:t> </a:t>
            </a:r>
            <a:r>
              <a:rPr lang="en-US" sz="6200" spc="310" dirty="0" err="1">
                <a:solidFill>
                  <a:schemeClr val="bg1"/>
                </a:solidFill>
                <a:latin typeface="Arial Black" panose="020B0A04020102020204" pitchFamily="34" charset="0"/>
              </a:rPr>
              <a:t>valinta</a:t>
            </a:r>
            <a:endParaRPr lang="en-US" sz="6200" spc="310" dirty="0">
              <a:solidFill>
                <a:schemeClr val="bg1"/>
              </a:solidFill>
              <a:latin typeface="Arial Black" panose="020B0A04020102020204" pitchFamily="34" charset="0"/>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163218"/>
            <a:ext cx="8534400" cy="9124293"/>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Ovia valmistetaan vanereista sekä erilatuisista puristelevyistä, jotka reagoivat ilman kosteuden ja lämpötilan vaihteluihin vain vähän.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Ovilta vaaditaan palonkestävyyttä, lämmöneritystä (U-arvo) ja ääneneritystä (dB-arvo).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Parvekkeen ikkunaovissa on yleistynyt alumiinipinnoitus ulkopuolella, tästä tuotteesta käytettään myös nimeä maisemaovi.</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Oveen kuuluvat ovilevy ja karmi ja mahdolliset karmirakenteeltaan samanlaiset ympäröivät osat sekä saranat, lukot ja muut helat sekä tiivisteet.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isäovi on rakennuksen sisälle asennettava ovi (väliovi tai kerrostaso-ovi). </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Ulko-ovi on rakennuksen julkisivussa oleva ovi, joka johtaa ulkotilasta rakennuksen sisälle. Ikkunaovi on ulko-ovi, jossa on lasiaukko</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Arial Black" panose="020B0A04020102020204" pitchFamily="34" charset="0"/>
                </a:rPr>
                <a:t>Rakennus</a:t>
              </a:r>
              <a:r>
                <a:rPr lang="en-US" sz="6200" spc="310" dirty="0">
                  <a:solidFill>
                    <a:schemeClr val="bg1"/>
                  </a:solidFill>
                  <a:latin typeface="Arial Black" panose="020B0A04020102020204" pitchFamily="34" charset="0"/>
                </a:rPr>
                <a:t>-</a:t>
              </a:r>
            </a:p>
            <a:p>
              <a:pPr algn="l">
                <a:lnSpc>
                  <a:spcPts val="8370"/>
                </a:lnSpc>
              </a:pPr>
              <a:r>
                <a:rPr lang="en-US" sz="6200" spc="310" dirty="0" err="1">
                  <a:solidFill>
                    <a:schemeClr val="bg1"/>
                  </a:solidFill>
                  <a:latin typeface="Arial Black" panose="020B0A04020102020204" pitchFamily="34" charset="0"/>
                </a:rPr>
                <a:t>tuote</a:t>
              </a:r>
              <a:endParaRPr lang="en-US" sz="6200" spc="310" dirty="0">
                <a:solidFill>
                  <a:schemeClr val="bg1"/>
                </a:solidFill>
                <a:latin typeface="Arial Black" panose="020B0A04020102020204" pitchFamily="34" charset="0"/>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586699"/>
          </a:xfrm>
          <a:prstGeom prst="rect">
            <a:avLst/>
          </a:prstGeom>
        </p:spPr>
        <p:txBody>
          <a:bodyPr lIns="0" tIns="0" rIns="0" bIns="0" rtlCol="0" anchor="t">
            <a:spAutoFit/>
          </a:bodyPr>
          <a:lstStyle/>
          <a:p>
            <a:pPr algn="l">
              <a:lnSpc>
                <a:spcPts val="4810"/>
              </a:lnSpc>
            </a:pPr>
            <a:r>
              <a:rPr lang="en-US" sz="3700" spc="185" dirty="0">
                <a:solidFill>
                  <a:schemeClr val="bg1"/>
                </a:solidFill>
                <a:latin typeface="Arial Black" panose="020B0A04020102020204" pitchFamily="34" charset="0"/>
              </a:rPr>
              <a:t>OVET</a:t>
            </a:r>
          </a:p>
        </p:txBody>
      </p:sp>
    </p:spTree>
    <p:extLst>
      <p:ext uri="{BB962C8B-B14F-4D97-AF65-F5344CB8AC3E}">
        <p14:creationId xmlns:p14="http://schemas.microsoft.com/office/powerpoint/2010/main" val="30592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10969" y="581353"/>
            <a:ext cx="8534400" cy="8688276"/>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Ikkunan asennuksessa vaaditaan erityistä huolellisuutta ikkunan karmin ja seinän välin tilkitsemisessä sekä karmin ja ilmansulun liitoksen tekemisessä.</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Tavanomaisissa uusissa ikkunoissa on 3-4 lasia, parhaissa ikkunoissa on yleensä 4 lasia, sekä lisäksi  selektiivikalvo, sekä lämpöä eristävä lasien välissä.</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fi-FI" sz="2400" spc="120" dirty="0">
                <a:solidFill>
                  <a:srgbClr val="456A2C"/>
                </a:solidFill>
                <a:latin typeface="Glacial Indifference"/>
              </a:rPr>
              <a:t>Standardoidut ikkunatyypit:</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 Sisään aukeava 2-lasinen ikkuna</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MSU: Sisään-ulos-aukeava 2-lasinen ikkuna</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MSK: Sisään aukeava 3-lasinen ikkuna </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MSE: Sisään aukeava 2-puitteinen 3-lasinen ikkuna</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MS2E: Sisään aukeava 2-puitteinen 4-lasinen ikkuna</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MEK: Kiinteä ikkuna, joka on lasitettu kiinteällä umpiolasielementillä</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SE: Sisään aukeava yksipuitteinen ikkuna, joka on lasitettu 2- tai 3-lasisella umpiolasielementillä </a:t>
            </a:r>
          </a:p>
          <a:p>
            <a:pPr marL="800100" lvl="1" indent="-342900">
              <a:lnSpc>
                <a:spcPts val="3359"/>
              </a:lnSpc>
              <a:buFont typeface="Arial" panose="020B0604020202020204" pitchFamily="34" charset="0"/>
              <a:buChar char="•"/>
            </a:pPr>
            <a:r>
              <a:rPr lang="fi-FI" sz="2400" spc="120" dirty="0">
                <a:solidFill>
                  <a:srgbClr val="456A2C"/>
                </a:solidFill>
                <a:latin typeface="Glacial Indifference"/>
              </a:rPr>
              <a:t>DK: Kääntökippiheloitettu eli sivualasaranoitu kippi-ikkuna, voidaan avata sekä pysty- tai vaakalinjassa.</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Arial Black" panose="020B0A04020102020204" pitchFamily="34" charset="0"/>
                </a:rPr>
                <a:t>Rakennus</a:t>
              </a:r>
              <a:r>
                <a:rPr lang="en-US" sz="6200" spc="310" dirty="0">
                  <a:solidFill>
                    <a:schemeClr val="bg1"/>
                  </a:solidFill>
                  <a:latin typeface="Arial Black" panose="020B0A04020102020204" pitchFamily="34" charset="0"/>
                </a:rPr>
                <a:t>-</a:t>
              </a:r>
            </a:p>
            <a:p>
              <a:pPr algn="l">
                <a:lnSpc>
                  <a:spcPts val="8370"/>
                </a:lnSpc>
              </a:pPr>
              <a:r>
                <a:rPr lang="en-US" sz="6200" spc="310" dirty="0" err="1">
                  <a:solidFill>
                    <a:schemeClr val="bg1"/>
                  </a:solidFill>
                  <a:latin typeface="Arial Black" panose="020B0A04020102020204" pitchFamily="34" charset="0"/>
                </a:rPr>
                <a:t>tuote</a:t>
              </a:r>
              <a:endParaRPr lang="en-US" sz="6200" spc="310" dirty="0">
                <a:solidFill>
                  <a:schemeClr val="bg1"/>
                </a:solidFill>
                <a:latin typeface="Arial Black" panose="020B0A04020102020204" pitchFamily="34" charset="0"/>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586699"/>
          </a:xfrm>
          <a:prstGeom prst="rect">
            <a:avLst/>
          </a:prstGeom>
        </p:spPr>
        <p:txBody>
          <a:bodyPr lIns="0" tIns="0" rIns="0" bIns="0" rtlCol="0" anchor="t">
            <a:spAutoFit/>
          </a:bodyPr>
          <a:lstStyle/>
          <a:p>
            <a:pPr algn="l">
              <a:lnSpc>
                <a:spcPts val="4810"/>
              </a:lnSpc>
            </a:pPr>
            <a:r>
              <a:rPr lang="en-US" sz="3700" spc="185" dirty="0">
                <a:solidFill>
                  <a:schemeClr val="bg1"/>
                </a:solidFill>
                <a:latin typeface="Arial Black" panose="020B0A04020102020204" pitchFamily="34" charset="0"/>
              </a:rPr>
              <a:t>IKKUNAT</a:t>
            </a:r>
          </a:p>
        </p:txBody>
      </p:sp>
    </p:spTree>
    <p:extLst>
      <p:ext uri="{BB962C8B-B14F-4D97-AF65-F5344CB8AC3E}">
        <p14:creationId xmlns:p14="http://schemas.microsoft.com/office/powerpoint/2010/main" val="10049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357070"/>
            <a:ext cx="13487400" cy="2325450"/>
            <a:chOff x="-104836" y="-3114570"/>
            <a:chExt cx="13605166" cy="1213749"/>
          </a:xfrm>
        </p:grpSpPr>
        <p:sp>
          <p:nvSpPr>
            <p:cNvPr id="5" name="TextBox 5"/>
            <p:cNvSpPr txBox="1"/>
            <p:nvPr/>
          </p:nvSpPr>
          <p:spPr>
            <a:xfrm>
              <a:off x="-1" y="-3114570"/>
              <a:ext cx="13500331" cy="546181"/>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Arial Black" panose="020B0A04020102020204" pitchFamily="34" charset="0"/>
                </a:rPr>
                <a:t>Asennuksen</a:t>
              </a:r>
              <a:r>
                <a:rPr lang="en-US" sz="6200" spc="310" dirty="0">
                  <a:solidFill>
                    <a:srgbClr val="456A2C"/>
                  </a:solidFill>
                  <a:latin typeface="Arial Black" panose="020B0A04020102020204" pitchFamily="34" charset="0"/>
                </a:rPr>
                <a:t> </a:t>
              </a:r>
              <a:r>
                <a:rPr lang="en-US" sz="6200" spc="310" dirty="0" err="1">
                  <a:solidFill>
                    <a:srgbClr val="456A2C"/>
                  </a:solidFill>
                  <a:latin typeface="Arial Black" panose="020B0A04020102020204" pitchFamily="34" charset="0"/>
                </a:rPr>
                <a:t>laatu</a:t>
              </a:r>
              <a:endParaRPr lang="en-US" sz="6200" spc="310" dirty="0">
                <a:solidFill>
                  <a:srgbClr val="456A2C"/>
                </a:solidFill>
                <a:latin typeface="Arial Black" panose="020B0A04020102020204" pitchFamily="34" charset="0"/>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pic>
        <p:nvPicPr>
          <p:cNvPr id="7" name="Kuva 6" descr="Kuva, joka sisältää kohteen ulko, rakennus, tie, katu&#10;&#10;Kuvaus luotu automaattisesti">
            <a:extLst>
              <a:ext uri="{FF2B5EF4-FFF2-40B4-BE49-F238E27FC236}">
                <a16:creationId xmlns:a16="http://schemas.microsoft.com/office/drawing/2014/main" id="{931CE8AB-D6FF-494B-A098-5F8045F55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401305"/>
            <a:ext cx="5581650" cy="3721100"/>
          </a:xfrm>
          <a:prstGeom prst="rect">
            <a:avLst/>
          </a:prstGeom>
        </p:spPr>
      </p:pic>
      <p:sp>
        <p:nvSpPr>
          <p:cNvPr id="12" name="TextBox 6">
            <a:extLst>
              <a:ext uri="{FF2B5EF4-FFF2-40B4-BE49-F238E27FC236}">
                <a16:creationId xmlns:a16="http://schemas.microsoft.com/office/drawing/2014/main" id="{30F9D86F-958F-419F-9EC5-5442C6792127}"/>
              </a:ext>
            </a:extLst>
          </p:cNvPr>
          <p:cNvSpPr txBox="1"/>
          <p:nvPr/>
        </p:nvSpPr>
        <p:spPr>
          <a:xfrm>
            <a:off x="6280774" y="1465541"/>
            <a:ext cx="11702426" cy="7380225"/>
          </a:xfrm>
          <a:prstGeom prst="rect">
            <a:avLst/>
          </a:prstGeom>
        </p:spPr>
        <p:txBody>
          <a:bodyPr wrap="square" lIns="0" tIns="0" rIns="0" bIns="0" rtlCol="0" anchor="t">
            <a:spAutoFit/>
          </a:bodyPr>
          <a:lstStyle/>
          <a:p>
            <a:pPr algn="just">
              <a:lnSpc>
                <a:spcPts val="3359"/>
              </a:lnSpc>
            </a:pPr>
            <a:r>
              <a:rPr lang="fi-FI" sz="2800" spc="120" dirty="0">
                <a:solidFill>
                  <a:srgbClr val="456A2C"/>
                </a:solidFill>
                <a:latin typeface="Glacial Indifference"/>
              </a:rPr>
              <a:t>Ikkunat</a:t>
            </a:r>
          </a:p>
          <a:p>
            <a:pPr marL="342900" indent="-342900" algn="just">
              <a:lnSpc>
                <a:spcPts val="3359"/>
              </a:lnSpc>
              <a:buFont typeface="Arial" panose="020B0604020202020204" pitchFamily="34" charset="0"/>
              <a:buChar char="•"/>
            </a:pPr>
            <a:r>
              <a:rPr lang="fi-FI" sz="2400" spc="120" dirty="0">
                <a:solidFill>
                  <a:srgbClr val="456A2C"/>
                </a:solidFill>
                <a:latin typeface="Glacial Indifference"/>
              </a:rPr>
              <a:t>Karmien raot tulee tilkitä siten, etteivät viereiset pinnat vahingoitu, likaannu tai värjäänny, sekä varmistaa ristimitta ikkunan ollessa suljettuna, myös avautumisen tulee olla moitteetonta. </a:t>
            </a:r>
          </a:p>
          <a:p>
            <a:pPr marL="342900" indent="-342900" algn="just">
              <a:lnSpc>
                <a:spcPts val="3359"/>
              </a:lnSpc>
              <a:buFontTx/>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400" spc="120" dirty="0">
                <a:solidFill>
                  <a:srgbClr val="456A2C"/>
                </a:solidFill>
                <a:latin typeface="Glacial Indifference"/>
              </a:rPr>
              <a:t>Ikkunoiden tulee olla pinnaltaan ehjät, eikä näkyviin jäävissä pinnoissa ei saa esiintyä tahroja, halkeamia tai muita virheitä. Myös ikkunan lasien pitää olla ehjiä ja puhtaita, eikä niissä saa naarmuja tai läiskiä.</a:t>
            </a:r>
          </a:p>
          <a:p>
            <a:pPr marL="342900" indent="-342900" algn="just">
              <a:lnSpc>
                <a:spcPts val="3359"/>
              </a:lnSpc>
              <a:buFontTx/>
              <a:buChar char="-"/>
            </a:pPr>
            <a:endParaRPr lang="fi-FI" sz="2400" spc="120" dirty="0">
              <a:solidFill>
                <a:srgbClr val="456A2C"/>
              </a:solidFill>
              <a:latin typeface="Glacial Indifference"/>
            </a:endParaRPr>
          </a:p>
          <a:p>
            <a:pPr algn="just">
              <a:lnSpc>
                <a:spcPts val="3359"/>
              </a:lnSpc>
            </a:pPr>
            <a:r>
              <a:rPr lang="fi-FI" sz="2800" spc="120" dirty="0">
                <a:solidFill>
                  <a:srgbClr val="456A2C"/>
                </a:solidFill>
                <a:latin typeface="Glacial Indifference"/>
              </a:rPr>
              <a:t>Ovet</a:t>
            </a:r>
          </a:p>
          <a:p>
            <a:pPr marL="342900" indent="-342900" algn="just">
              <a:lnSpc>
                <a:spcPts val="3359"/>
              </a:lnSpc>
              <a:buFont typeface="Arial" panose="020B0604020202020204" pitchFamily="34" charset="0"/>
              <a:buChar char="•"/>
            </a:pPr>
            <a:r>
              <a:rPr lang="fi-FI" sz="2400" spc="120" dirty="0">
                <a:solidFill>
                  <a:srgbClr val="456A2C"/>
                </a:solidFill>
                <a:latin typeface="Glacial Indifference"/>
              </a:rPr>
              <a:t>Ulko-ovien karmien asennusväli tulee tilkitä niin ettei viereiset pinnat vahingoitu, likaannu tai värjäänny. Sisäovien karmien asennusväliä ei tarvitse tilkitä, ellei ääneneristävyydelle ole asetettu vaatimuksia. </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fi-FI" sz="2400" spc="120" dirty="0">
                <a:solidFill>
                  <a:srgbClr val="456A2C"/>
                </a:solidFill>
                <a:latin typeface="Glacial Indifference"/>
              </a:rPr>
              <a:t>Ovipeilit tulee olla pinnoiltaan ehjät eikä niissä saa olla värivaihteluita, jotka heikentäisivät ulkonäköä, mutta puulle luonteenomaiset värivaihtelut ovat sallittuja.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13364"/>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Arial Black" panose="020B0A04020102020204" pitchFamily="34" charset="0"/>
              </a:rPr>
              <a:t>Edut</a:t>
            </a:r>
            <a:endParaRPr lang="en-US" sz="5000" spc="100" dirty="0">
              <a:solidFill>
                <a:srgbClr val="456A2C"/>
              </a:solidFill>
              <a:latin typeface="Arial Black" panose="020B0A04020102020204" pitchFamily="34" charset="0"/>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YMPÄRISTÖ</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Sarjavalmisteiset</a:t>
              </a:r>
              <a:r>
                <a:rPr lang="en-US" sz="2400" spc="120" dirty="0">
                  <a:solidFill>
                    <a:srgbClr val="456A2C"/>
                  </a:solidFill>
                  <a:latin typeface="Glacial Indifference"/>
                </a:rPr>
                <a:t> </a:t>
              </a:r>
              <a:r>
                <a:rPr lang="en-US" sz="2400" spc="120" dirty="0" err="1">
                  <a:solidFill>
                    <a:srgbClr val="456A2C"/>
                  </a:solidFill>
                  <a:latin typeface="Glacial Indifference"/>
                </a:rPr>
                <a:t>tuotteet</a:t>
              </a:r>
              <a:r>
                <a:rPr lang="en-US" sz="2400" spc="120" dirty="0">
                  <a:solidFill>
                    <a:srgbClr val="456A2C"/>
                  </a:solidFill>
                  <a:latin typeface="Glacial Indifference"/>
                </a:rPr>
                <a:t> </a:t>
              </a:r>
              <a:r>
                <a:rPr lang="en-US" sz="2400" spc="120" dirty="0" err="1">
                  <a:solidFill>
                    <a:srgbClr val="456A2C"/>
                  </a:solidFill>
                  <a:latin typeface="Glacial Indifference"/>
                </a:rPr>
                <a:t>vähentävät</a:t>
              </a:r>
              <a:r>
                <a:rPr lang="en-US" sz="2400" spc="120" dirty="0">
                  <a:solidFill>
                    <a:srgbClr val="456A2C"/>
                  </a:solidFill>
                  <a:latin typeface="Glacial Indifference"/>
                </a:rPr>
                <a:t> </a:t>
              </a:r>
              <a:r>
                <a:rPr lang="en-US" sz="2400" spc="120" dirty="0" err="1">
                  <a:solidFill>
                    <a:srgbClr val="456A2C"/>
                  </a:solidFill>
                  <a:latin typeface="Glacial Indifference"/>
                </a:rPr>
                <a:t>materiaalihukkaa</a:t>
              </a:r>
              <a:r>
                <a:rPr lang="en-US" sz="2400" spc="120" dirty="0">
                  <a:solidFill>
                    <a:srgbClr val="456A2C"/>
                  </a:solidFill>
                  <a:latin typeface="Glacial Indifference"/>
                </a:rPr>
                <a:t>, </a:t>
              </a:r>
              <a:r>
                <a:rPr lang="en-US" sz="2400" spc="120" dirty="0" err="1">
                  <a:solidFill>
                    <a:srgbClr val="456A2C"/>
                  </a:solidFill>
                  <a:latin typeface="Glacial Indifference"/>
                </a:rPr>
                <a:t>lyhentävät</a:t>
              </a:r>
              <a:r>
                <a:rPr lang="en-US" sz="2400" spc="120" dirty="0">
                  <a:solidFill>
                    <a:srgbClr val="456A2C"/>
                  </a:solidFill>
                  <a:latin typeface="Glacial Indifference"/>
                </a:rPr>
                <a:t> </a:t>
              </a:r>
              <a:r>
                <a:rPr lang="en-US" sz="2400" spc="120" dirty="0" err="1">
                  <a:solidFill>
                    <a:srgbClr val="456A2C"/>
                  </a:solidFill>
                  <a:latin typeface="Glacial Indifference"/>
                </a:rPr>
                <a:t>sekä</a:t>
              </a:r>
              <a:r>
                <a:rPr lang="en-US" sz="2400" spc="120" dirty="0">
                  <a:solidFill>
                    <a:srgbClr val="456A2C"/>
                  </a:solidFill>
                  <a:latin typeface="Glacial Indifference"/>
                </a:rPr>
                <a:t> </a:t>
              </a:r>
              <a:r>
                <a:rPr lang="en-US" sz="2400" spc="120" dirty="0" err="1">
                  <a:solidFill>
                    <a:srgbClr val="456A2C"/>
                  </a:solidFill>
                  <a:latin typeface="Glacial Indifference"/>
                </a:rPr>
                <a:t>valmistus</a:t>
              </a:r>
              <a:r>
                <a:rPr lang="en-US" sz="2400" spc="120" dirty="0">
                  <a:solidFill>
                    <a:srgbClr val="456A2C"/>
                  </a:solidFill>
                  <a:latin typeface="Glacial Indifference"/>
                </a:rPr>
                <a:t>-, </a:t>
              </a:r>
              <a:r>
                <a:rPr lang="en-US" sz="2400" spc="120" dirty="0" err="1">
                  <a:solidFill>
                    <a:srgbClr val="456A2C"/>
                  </a:solidFill>
                  <a:latin typeface="Glacial Indifference"/>
                </a:rPr>
                <a:t>että</a:t>
              </a:r>
              <a:r>
                <a:rPr lang="en-US" sz="2400" spc="120" dirty="0">
                  <a:solidFill>
                    <a:srgbClr val="456A2C"/>
                  </a:solidFill>
                  <a:latin typeface="Glacial Indifference"/>
                </a:rPr>
                <a:t> </a:t>
              </a:r>
              <a:r>
                <a:rPr lang="en-US" sz="2400" spc="120" dirty="0" err="1">
                  <a:solidFill>
                    <a:srgbClr val="456A2C"/>
                  </a:solidFill>
                  <a:latin typeface="Glacial Indifference"/>
                </a:rPr>
                <a:t>asennusaikaa</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TUOTTAVUUS</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Valmiiden</a:t>
              </a:r>
              <a:r>
                <a:rPr lang="en-US" sz="2400" spc="120" dirty="0">
                  <a:solidFill>
                    <a:srgbClr val="456A2C"/>
                  </a:solidFill>
                  <a:latin typeface="Glacial Indifference"/>
                </a:rPr>
                <a:t> </a:t>
              </a:r>
              <a:r>
                <a:rPr lang="en-US" sz="2400" spc="120" dirty="0" err="1">
                  <a:solidFill>
                    <a:srgbClr val="456A2C"/>
                  </a:solidFill>
                  <a:latin typeface="Glacial Indifference"/>
                </a:rPr>
                <a:t>rakennustuotekomponenttien</a:t>
              </a:r>
              <a:r>
                <a:rPr lang="en-US" sz="2400" spc="120" dirty="0">
                  <a:solidFill>
                    <a:srgbClr val="456A2C"/>
                  </a:solidFill>
                  <a:latin typeface="Glacial Indifference"/>
                </a:rPr>
                <a:t> </a:t>
              </a:r>
              <a:r>
                <a:rPr lang="en-US" sz="2400" spc="120" dirty="0" err="1">
                  <a:solidFill>
                    <a:srgbClr val="456A2C"/>
                  </a:solidFill>
                  <a:latin typeface="Glacial Indifference"/>
                </a:rPr>
                <a:t>liittäminen</a:t>
              </a:r>
              <a:r>
                <a:rPr lang="en-US" sz="2400" spc="120" dirty="0">
                  <a:solidFill>
                    <a:srgbClr val="456A2C"/>
                  </a:solidFill>
                  <a:latin typeface="Glacial Indifference"/>
                </a:rPr>
                <a:t> </a:t>
              </a:r>
              <a:r>
                <a:rPr lang="en-US" sz="2400" spc="120" dirty="0" err="1">
                  <a:solidFill>
                    <a:srgbClr val="456A2C"/>
                  </a:solidFill>
                  <a:latin typeface="Glacial Indifference"/>
                </a:rPr>
                <a:t>rakennukseen</a:t>
              </a:r>
              <a:r>
                <a:rPr lang="en-US" sz="2400" spc="120" dirty="0">
                  <a:solidFill>
                    <a:srgbClr val="456A2C"/>
                  </a:solidFill>
                  <a:latin typeface="Glacial Indifference"/>
                </a:rPr>
                <a:t> </a:t>
              </a:r>
              <a:r>
                <a:rPr lang="en-US" sz="2400" spc="120" dirty="0" err="1">
                  <a:solidFill>
                    <a:srgbClr val="456A2C"/>
                  </a:solidFill>
                  <a:latin typeface="Glacial Indifference"/>
                </a:rPr>
                <a:t>luonnollisesti</a:t>
              </a:r>
              <a:r>
                <a:rPr lang="en-US" sz="2400" spc="120" dirty="0">
                  <a:solidFill>
                    <a:srgbClr val="456A2C"/>
                  </a:solidFill>
                  <a:latin typeface="Glacial Indifference"/>
                </a:rPr>
                <a:t> </a:t>
              </a:r>
              <a:r>
                <a:rPr lang="en-US" sz="2400" spc="120" dirty="0" err="1">
                  <a:solidFill>
                    <a:srgbClr val="456A2C"/>
                  </a:solidFill>
                  <a:latin typeface="Glacial Indifference"/>
                </a:rPr>
                <a:t>nopetuttaa</a:t>
              </a:r>
              <a:r>
                <a:rPr lang="en-US" sz="2400" spc="120" dirty="0">
                  <a:solidFill>
                    <a:srgbClr val="456A2C"/>
                  </a:solidFill>
                  <a:latin typeface="Glacial Indifference"/>
                </a:rPr>
                <a:t> </a:t>
              </a:r>
              <a:r>
                <a:rPr lang="en-US" sz="2400" spc="120" dirty="0" err="1">
                  <a:solidFill>
                    <a:srgbClr val="456A2C"/>
                  </a:solidFill>
                  <a:latin typeface="Glacial Indifference"/>
                </a:rPr>
                <a:t>rakentamista</a:t>
              </a:r>
              <a:r>
                <a:rPr lang="en-US" sz="2400" spc="120" dirty="0">
                  <a:solidFill>
                    <a:srgbClr val="456A2C"/>
                  </a:solidFill>
                  <a:latin typeface="Glacial Indifference"/>
                </a:rPr>
                <a:t> </a:t>
              </a:r>
              <a:r>
                <a:rPr lang="en-US" sz="2400" spc="120" dirty="0" err="1">
                  <a:solidFill>
                    <a:srgbClr val="456A2C"/>
                  </a:solidFill>
                  <a:latin typeface="Glacial Indifference"/>
                </a:rPr>
                <a:t>sekä</a:t>
              </a:r>
              <a:r>
                <a:rPr lang="en-US" sz="2400" spc="120" dirty="0">
                  <a:solidFill>
                    <a:srgbClr val="456A2C"/>
                  </a:solidFill>
                  <a:latin typeface="Glacial Indifference"/>
                </a:rPr>
                <a:t> </a:t>
              </a:r>
              <a:r>
                <a:rPr lang="en-US" sz="2400" spc="120" dirty="0" err="1">
                  <a:solidFill>
                    <a:srgbClr val="456A2C"/>
                  </a:solidFill>
                  <a:latin typeface="Glacial Indifference"/>
                </a:rPr>
                <a:t>ylläpitää</a:t>
              </a:r>
              <a:r>
                <a:rPr lang="en-US" sz="2400" spc="120" dirty="0">
                  <a:solidFill>
                    <a:srgbClr val="456A2C"/>
                  </a:solidFill>
                  <a:latin typeface="Glacial Indifference"/>
                </a:rPr>
                <a:t> </a:t>
              </a:r>
              <a:r>
                <a:rPr lang="en-US" sz="2400" spc="120" dirty="0" err="1">
                  <a:solidFill>
                    <a:srgbClr val="456A2C"/>
                  </a:solidFill>
                  <a:latin typeface="Glacial Indifference"/>
                </a:rPr>
                <a:t>laatua</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TEHOKKUUS</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err="1">
                  <a:solidFill>
                    <a:srgbClr val="456A2C"/>
                  </a:solidFill>
                  <a:latin typeface="Glacial Indifference"/>
                </a:rPr>
                <a:t>Sarjavalmisteiset</a:t>
              </a:r>
              <a:r>
                <a:rPr lang="en-US" sz="2400" spc="120" dirty="0">
                  <a:solidFill>
                    <a:srgbClr val="456A2C"/>
                  </a:solidFill>
                  <a:latin typeface="Glacial Indifference"/>
                </a:rPr>
                <a:t> </a:t>
              </a:r>
              <a:r>
                <a:rPr lang="en-US" sz="2400" spc="120" dirty="0" err="1">
                  <a:solidFill>
                    <a:srgbClr val="456A2C"/>
                  </a:solidFill>
                  <a:latin typeface="Glacial Indifference"/>
                </a:rPr>
                <a:t>rakennustuotteet</a:t>
              </a:r>
              <a:r>
                <a:rPr lang="en-US" sz="2400" spc="120" dirty="0">
                  <a:solidFill>
                    <a:srgbClr val="456A2C"/>
                  </a:solidFill>
                  <a:latin typeface="Glacial Indifference"/>
                </a:rPr>
                <a:t> </a:t>
              </a:r>
              <a:r>
                <a:rPr lang="en-US" sz="2400" spc="120" dirty="0" err="1">
                  <a:solidFill>
                    <a:srgbClr val="456A2C"/>
                  </a:solidFill>
                  <a:latin typeface="Glacial Indifference"/>
                </a:rPr>
                <a:t>ovat</a:t>
              </a:r>
              <a:r>
                <a:rPr lang="en-US" sz="2400" spc="120" dirty="0">
                  <a:solidFill>
                    <a:srgbClr val="456A2C"/>
                  </a:solidFill>
                  <a:latin typeface="Glacial Indifference"/>
                </a:rPr>
                <a:t> </a:t>
              </a:r>
              <a:r>
                <a:rPr lang="en-US" sz="2400" spc="120" dirty="0" err="1">
                  <a:solidFill>
                    <a:srgbClr val="456A2C"/>
                  </a:solidFill>
                  <a:latin typeface="Glacial Indifference"/>
                </a:rPr>
                <a:t>koneellistettavissa</a:t>
              </a:r>
              <a:r>
                <a:rPr lang="en-US" sz="2400" spc="120" dirty="0">
                  <a:solidFill>
                    <a:srgbClr val="456A2C"/>
                  </a:solidFill>
                  <a:latin typeface="Glacial Indifference"/>
                </a:rPr>
                <a:t>, </a:t>
              </a:r>
              <a:r>
                <a:rPr lang="en-US" sz="2400" spc="120" dirty="0" err="1">
                  <a:solidFill>
                    <a:srgbClr val="456A2C"/>
                  </a:solidFill>
                  <a:latin typeface="Glacial Indifference"/>
                </a:rPr>
                <a:t>jolloin</a:t>
              </a:r>
              <a:r>
                <a:rPr lang="en-US" sz="2400" spc="120" dirty="0">
                  <a:solidFill>
                    <a:srgbClr val="456A2C"/>
                  </a:solidFill>
                  <a:latin typeface="Glacial Indifference"/>
                </a:rPr>
                <a:t> </a:t>
              </a:r>
              <a:r>
                <a:rPr lang="en-US" sz="2400" spc="120" dirty="0" err="1">
                  <a:solidFill>
                    <a:srgbClr val="456A2C"/>
                  </a:solidFill>
                  <a:latin typeface="Glacial Indifference"/>
                </a:rPr>
                <a:t>tuotannon</a:t>
              </a:r>
              <a:r>
                <a:rPr lang="en-US" sz="2400" spc="120" dirty="0">
                  <a:solidFill>
                    <a:srgbClr val="456A2C"/>
                  </a:solidFill>
                  <a:latin typeface="Glacial Indifference"/>
                </a:rPr>
                <a:t> </a:t>
              </a:r>
              <a:r>
                <a:rPr lang="en-US" sz="2400" spc="120" dirty="0" err="1">
                  <a:solidFill>
                    <a:srgbClr val="456A2C"/>
                  </a:solidFill>
                  <a:latin typeface="Glacial Indifference"/>
                </a:rPr>
                <a:t>tehokkuus</a:t>
              </a:r>
              <a:r>
                <a:rPr lang="en-US" sz="2400" spc="120" dirty="0">
                  <a:solidFill>
                    <a:srgbClr val="456A2C"/>
                  </a:solidFill>
                  <a:latin typeface="Glacial Indifference"/>
                </a:rPr>
                <a:t> </a:t>
              </a:r>
              <a:r>
                <a:rPr lang="en-US" sz="2400" spc="120" dirty="0" err="1">
                  <a:solidFill>
                    <a:srgbClr val="456A2C"/>
                  </a:solidFill>
                  <a:latin typeface="Glacial Indifference"/>
                </a:rPr>
                <a:t>saadaan</a:t>
              </a:r>
              <a:r>
                <a:rPr lang="en-US" sz="2400" spc="120" dirty="0">
                  <a:solidFill>
                    <a:srgbClr val="456A2C"/>
                  </a:solidFill>
                  <a:latin typeface="Glacial Indifference"/>
                </a:rPr>
                <a:t> </a:t>
              </a:r>
              <a:r>
                <a:rPr lang="en-US" sz="2400" spc="120" dirty="0" err="1">
                  <a:solidFill>
                    <a:srgbClr val="456A2C"/>
                  </a:solidFill>
                  <a:latin typeface="Glacial Indifference"/>
                </a:rPr>
                <a:t>maksimiarvoon</a:t>
              </a:r>
              <a:r>
                <a:rPr lang="en-US" sz="2400" spc="120" dirty="0">
                  <a:solidFill>
                    <a:srgbClr val="456A2C"/>
                  </a:solidFill>
                  <a:latin typeface="Glacial Indifference"/>
                </a:rPr>
                <a:t>.</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1575305"/>
            <a:chOff x="0" y="-19050"/>
            <a:chExt cx="9013889" cy="1697568"/>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KUSTANNUKSET</a:t>
              </a:r>
            </a:p>
          </p:txBody>
        </p:sp>
        <p:sp>
          <p:nvSpPr>
            <p:cNvPr id="18" name="TextBox 18"/>
            <p:cNvSpPr txBox="1"/>
            <p:nvPr/>
          </p:nvSpPr>
          <p:spPr>
            <a:xfrm>
              <a:off x="0" y="773352"/>
              <a:ext cx="9013889" cy="905166"/>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err="1">
                  <a:solidFill>
                    <a:srgbClr val="456A2C"/>
                  </a:solidFill>
                  <a:latin typeface="Glacial Indifference" panose="020B0604020202020204" charset="0"/>
                </a:rPr>
                <a:t>Rakennustuotteen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valmistuskustannukset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alenevat</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kun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tuote</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voidaan</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valmistaa</a:t>
              </a:r>
              <a:r>
                <a:rPr lang="en-US" altLang="fi-FI" sz="2400" dirty="0">
                  <a:solidFill>
                    <a:srgbClr val="456A2C"/>
                  </a:solidFill>
                  <a:latin typeface="Glacial Indifference" panose="020B0604020202020204" charset="0"/>
                </a:rPr>
                <a:t> </a:t>
              </a:r>
              <a:r>
                <a:rPr lang="en-US" altLang="fi-FI" sz="2400" dirty="0" err="1">
                  <a:solidFill>
                    <a:srgbClr val="456A2C"/>
                  </a:solidFill>
                  <a:latin typeface="Glacial Indifference" panose="020B0604020202020204" charset="0"/>
                </a:rPr>
                <a:t>konetyönä</a:t>
              </a:r>
              <a:r>
                <a:rPr lang="en-US" altLang="fi-FI" sz="2400" dirty="0">
                  <a:solidFill>
                    <a:srgbClr val="456A2C"/>
                  </a:solidFill>
                  <a:latin typeface="Glacial Indifference" panose="020B0604020202020204" charset="0"/>
                </a:rPr>
                <a:t>.</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604</Words>
  <Application>Microsoft Office PowerPoint</Application>
  <PresentationFormat>Mukautettu</PresentationFormat>
  <Paragraphs>104</Paragraphs>
  <Slides>10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 Black</vt:lpstr>
      <vt:lpstr>Glacial Indifference</vt:lpstr>
      <vt:lpstr>Calibri</vt:lpstr>
      <vt:lpstr>League Spartan</vt:lpstr>
      <vt:lpstr>Arial</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72</cp:revision>
  <dcterms:created xsi:type="dcterms:W3CDTF">2006-08-16T00:00:00Z</dcterms:created>
  <dcterms:modified xsi:type="dcterms:W3CDTF">2022-04-19T19:06:33Z</dcterms:modified>
  <dc:identifier>DAD7Xzioke4</dc:identifier>
</cp:coreProperties>
</file>