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6" r:id="rId6"/>
    <p:sldId id="267" r:id="rId7"/>
    <p:sldId id="260" r:id="rId8"/>
    <p:sldId id="268" r:id="rId9"/>
    <p:sldId id="269" r:id="rId10"/>
    <p:sldId id="270" r:id="rId11"/>
  </p:sldIdLst>
  <p:sldSz cx="18288000" cy="10287000"/>
  <p:notesSz cx="6858000" cy="9144000"/>
  <p:embeddedFontLst>
    <p:embeddedFont>
      <p:font typeface="Glacial Indifference" panose="020B0604020202020204" charset="0"/>
      <p:regular r:id="rId13"/>
    </p:embeddedFont>
    <p:embeddedFont>
      <p:font typeface="League Spartan" panose="020B0604020202020204" charset="-70"/>
      <p:regular r:id="rId14"/>
    </p:embeddedFont>
    <p:embeddedFont>
      <p:font typeface="Glacial Indifference Bold" panose="020B0604020202020204" charset="0"/>
      <p:regular r:id="rId15"/>
    </p:embeddedFont>
    <p:embeddedFont>
      <p:font typeface="Calibri" panose="020F0502020204030204" pitchFamily="3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noProof="0"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6</a:t>
            </a:fld>
            <a:endParaRPr lang="en-US"/>
          </a:p>
        </p:txBody>
      </p:sp>
    </p:spTree>
    <p:extLst>
      <p:ext uri="{BB962C8B-B14F-4D97-AF65-F5344CB8AC3E}">
        <p14:creationId xmlns:p14="http://schemas.microsoft.com/office/powerpoint/2010/main" val="315489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805407"/>
            <a:chOff x="0" y="0"/>
            <a:chExt cx="19941685" cy="6407209"/>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4002805"/>
            </a:xfrm>
            <a:prstGeom prst="rect">
              <a:avLst/>
            </a:prstGeom>
            <a:grpFill/>
          </p:spPr>
          <p:txBody>
            <a:bodyPr lIns="0" tIns="0" rIns="0" bIns="0" rtlCol="0" anchor="t">
              <a:spAutoFit/>
            </a:bodyPr>
            <a:lstStyle/>
            <a:p>
              <a:pPr>
                <a:lnSpc>
                  <a:spcPts val="10580"/>
                </a:lnSpc>
              </a:pPr>
              <a:r>
                <a:rPr lang="lv-LV" sz="6600" spc="92" dirty="0">
                  <a:solidFill>
                    <a:srgbClr val="FEFFF8"/>
                  </a:solidFill>
                  <a:latin typeface="League Spartan"/>
                </a:rPr>
                <a:t>1</a:t>
              </a:r>
              <a:r>
                <a:rPr lang="lv-LV" sz="6600" b="1" spc="92" dirty="0">
                  <a:solidFill>
                    <a:srgbClr val="FEFFF8"/>
                  </a:solidFill>
                  <a:latin typeface="Glos"/>
                </a:rPr>
                <a:t>. nodarbība: </a:t>
              </a:r>
            </a:p>
            <a:p>
              <a:r>
                <a:rPr lang="lv-LV" sz="2400" b="1" spc="150" dirty="0">
                  <a:solidFill>
                    <a:srgbClr val="FEFFF8"/>
                  </a:solidFill>
                  <a:latin typeface="Glos"/>
                </a:rPr>
                <a:t>Koka kā būvmateriāla un koka konstrukciju energoefektivitātes vērtība.</a:t>
              </a:r>
            </a:p>
            <a:p>
              <a:pPr algn="l">
                <a:lnSpc>
                  <a:spcPts val="10580"/>
                </a:lnSpc>
              </a:pPr>
              <a:endParaRPr lang="en-US" sz="6600" b="1" spc="92" dirty="0">
                <a:solidFill>
                  <a:srgbClr val="FEFFF8"/>
                </a:solidFill>
                <a:latin typeface="Glos"/>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lv-LV" sz="2700" spc="135" dirty="0">
                  <a:solidFill>
                    <a:srgbClr val="FEFFF8"/>
                  </a:solidFill>
                  <a:latin typeface="Glacial Indifference"/>
                </a:rPr>
                <a:t>Prezentācija</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538883"/>
            </a:xfrm>
            <a:prstGeom prst="rect">
              <a:avLst/>
            </a:prstGeom>
            <a:grpFill/>
          </p:spPr>
          <p:txBody>
            <a:bodyPr wrap="square" lIns="0" tIns="0" rIns="0" bIns="0" rtlCol="0" anchor="t">
              <a:spAutoFit/>
            </a:bodyPr>
            <a:lstStyle/>
            <a:p>
              <a:pPr>
                <a:lnSpc>
                  <a:spcPts val="3000"/>
                </a:lnSpc>
              </a:pPr>
              <a:r>
                <a:rPr lang="lv-LV" sz="2400" spc="150" dirty="0">
                  <a:solidFill>
                    <a:srgbClr val="FEFFF8"/>
                  </a:solidFill>
                  <a:latin typeface="Glos"/>
                </a:rPr>
                <a:t>4. MĀCĪBU NODAĻA: Funkcionalitāte un koka ēku efektivitāte/4. mācību nodaļa (LU4</a:t>
              </a:r>
              <a:r>
                <a:rPr lang="en-GB" sz="2400" spc="150" dirty="0">
                  <a:solidFill>
                    <a:srgbClr val="FEFFF8"/>
                  </a:solidFill>
                  <a:latin typeface="Glos"/>
                </a:rPr>
                <a:t>)</a:t>
              </a:r>
              <a:endParaRPr lang="es-ES" sz="2400" spc="150" dirty="0">
                <a:solidFill>
                  <a:srgbClr val="FEFFF8"/>
                </a:solidFill>
                <a:latin typeface="Glos"/>
              </a:endParaRPr>
            </a:p>
            <a:p>
              <a:pPr algn="l">
                <a:lnSpc>
                  <a:spcPts val="3000"/>
                </a:lnSpc>
              </a:pP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5171031"/>
          </a:xfrm>
          <a:prstGeom prst="rect">
            <a:avLst/>
          </a:prstGeom>
        </p:spPr>
        <p:txBody>
          <a:bodyPr lIns="0" tIns="0" rIns="0" bIns="0" rtlCol="0" anchor="t">
            <a:spAutoFit/>
          </a:bodyPr>
          <a:lstStyle/>
          <a:p>
            <a:pPr>
              <a:lnSpc>
                <a:spcPts val="3359"/>
              </a:lnSpc>
            </a:pPr>
            <a:r>
              <a:rPr lang="lv-LV" sz="2400" spc="120" dirty="0">
                <a:solidFill>
                  <a:srgbClr val="456A2C"/>
                </a:solidFill>
                <a:latin typeface="Glacial Indifference"/>
              </a:rPr>
              <a:t>Jāņem vērā dažādi aspekti attiecībā uz ēkas enerģijas patēriņu, jānosaka tehniskie un administratīvie nosacījumi sertifikāta izdošanai, un visā valsts teritorijā jānosaka kopēja sistēma energoefektivitātes marķējuma veidā.</a:t>
            </a:r>
          </a:p>
          <a:p>
            <a:pPr>
              <a:lnSpc>
                <a:spcPts val="3359"/>
              </a:lnSpc>
            </a:pPr>
            <a:r>
              <a:rPr lang="lv-LV" sz="2400" spc="120" dirty="0">
                <a:solidFill>
                  <a:srgbClr val="456A2C"/>
                </a:solidFill>
                <a:latin typeface="Glacial Indifference"/>
              </a:rPr>
              <a:t>Zināt ēku energoefektivitāti nozīmē, ka ēkai ir zināms  nepieciešamais enerģijas patēriņš, lai apmierinātu enerģētisko pieprasījumu normālos izmantošanas un lietošanas apstākļos.</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868670"/>
            <a:chOff x="0" y="0"/>
            <a:chExt cx="21640800" cy="1158226"/>
          </a:xfrm>
        </p:grpSpPr>
        <p:sp>
          <p:nvSpPr>
            <p:cNvPr id="5" name="TextBox 5"/>
            <p:cNvSpPr txBox="1"/>
            <p:nvPr/>
          </p:nvSpPr>
          <p:spPr>
            <a:xfrm>
              <a:off x="11497147" y="428625"/>
              <a:ext cx="10143653" cy="729601"/>
            </a:xfrm>
            <a:prstGeom prst="rect">
              <a:avLst/>
            </a:prstGeom>
          </p:spPr>
          <p:txBody>
            <a:bodyPr lIns="0" tIns="0" rIns="0" bIns="0" rtlCol="0" anchor="t">
              <a:spAutoFit/>
            </a:bodyPr>
            <a:lstStyle/>
            <a:p>
              <a:pPr algn="r">
                <a:lnSpc>
                  <a:spcPts val="2240"/>
                </a:lnSpc>
              </a:pPr>
              <a:r>
                <a:rPr lang="lv-LV" sz="1600" spc="80" dirty="0">
                  <a:solidFill>
                    <a:srgbClr val="456A2C"/>
                  </a:solidFill>
                  <a:latin typeface="Glacial Indifference"/>
                </a:rPr>
                <a:t>1. </a:t>
              </a:r>
              <a:r>
                <a:rPr lang="lv-LV" sz="1600" spc="80">
                  <a:solidFill>
                    <a:srgbClr val="456A2C"/>
                  </a:solidFill>
                  <a:latin typeface="Glacial Indifference"/>
                </a:rPr>
                <a:t>NODARBĪBA:  Koka kā celtniecības materiāla un koka konstrukciju energoefektivitātes vērtība </a:t>
              </a:r>
              <a:endParaRPr lang="es-E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028700" y="957263"/>
            <a:ext cx="7648919" cy="4419778"/>
            <a:chOff x="-982007" y="-95249"/>
            <a:chExt cx="10198558" cy="5893039"/>
          </a:xfrm>
        </p:grpSpPr>
        <p:sp>
          <p:nvSpPr>
            <p:cNvPr id="8" name="TextBox 8"/>
            <p:cNvSpPr txBox="1"/>
            <p:nvPr/>
          </p:nvSpPr>
          <p:spPr>
            <a:xfrm>
              <a:off x="-982007" y="-95249"/>
              <a:ext cx="10198558" cy="2790509"/>
            </a:xfrm>
            <a:prstGeom prst="rect">
              <a:avLst/>
            </a:prstGeom>
          </p:spPr>
          <p:txBody>
            <a:bodyPr wrap="square" lIns="0" tIns="0" rIns="0" bIns="0" rtlCol="0" anchor="t">
              <a:spAutoFit/>
            </a:bodyPr>
            <a:lstStyle/>
            <a:p>
              <a:pPr>
                <a:lnSpc>
                  <a:spcPts val="8370"/>
                </a:lnSpc>
              </a:pPr>
              <a:r>
                <a:rPr lang="lv-LV" sz="5400" spc="150" dirty="0">
                  <a:solidFill>
                    <a:srgbClr val="FEFFF8"/>
                  </a:solidFill>
                  <a:latin typeface="Glacial Indifference Bold"/>
                </a:rPr>
                <a:t>ENERGOEFEKTIVITĀTES SERTIFIKĀTS</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pic>
        <p:nvPicPr>
          <p:cNvPr id="1026" name="Picture 2" descr="Are energy efficiency standards too complicated?">
            <a:extLst>
              <a:ext uri="{FF2B5EF4-FFF2-40B4-BE49-F238E27FC236}">
                <a16:creationId xmlns:a16="http://schemas.microsoft.com/office/drawing/2014/main" id="{17E5AFAB-9D13-41C5-81EF-5B2CABDD81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903" y="5302700"/>
            <a:ext cx="5396039" cy="322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8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lv-LV" sz="6200" b="1" spc="310" dirty="0">
                  <a:solidFill>
                    <a:srgbClr val="456A2C"/>
                  </a:solidFill>
                  <a:latin typeface="Glos"/>
                </a:rPr>
                <a:t>Prezentācijas pārskats </a:t>
              </a:r>
            </a:p>
          </p:txBody>
        </p:sp>
        <p:sp>
          <p:nvSpPr>
            <p:cNvPr id="6" name="TextBox 6"/>
            <p:cNvSpPr txBox="1"/>
            <p:nvPr/>
          </p:nvSpPr>
          <p:spPr>
            <a:xfrm>
              <a:off x="982007" y="6492487"/>
              <a:ext cx="9214823" cy="2864032"/>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lv-LV" sz="2400" spc="120" dirty="0">
                  <a:solidFill>
                    <a:srgbClr val="456A2C"/>
                  </a:solidFill>
                  <a:latin typeface="Glacial Indifference"/>
                </a:rPr>
                <a:t>Termiskās caurlaidības principi</a:t>
              </a:r>
            </a:p>
            <a:p>
              <a:pPr algn="l">
                <a:lnSpc>
                  <a:spcPts val="3359"/>
                </a:lnSpc>
              </a:pPr>
              <a:r>
                <a:rPr lang="lv-LV" sz="2400" spc="120" dirty="0">
                  <a:solidFill>
                    <a:srgbClr val="456A2C"/>
                  </a:solidFill>
                  <a:latin typeface="Glacial Indifference"/>
                </a:rPr>
                <a:t>- Siltumizolācija</a:t>
              </a:r>
            </a:p>
            <a:p>
              <a:pPr algn="l">
                <a:lnSpc>
                  <a:spcPts val="3359"/>
                </a:lnSpc>
              </a:pPr>
              <a:r>
                <a:rPr lang="lv-LV" sz="2400" spc="120" dirty="0">
                  <a:solidFill>
                    <a:srgbClr val="456A2C"/>
                  </a:solidFill>
                  <a:latin typeface="Glacial Indifference"/>
                </a:rPr>
                <a:t>- Siltuma tilti</a:t>
              </a:r>
            </a:p>
            <a:p>
              <a:pPr algn="l">
                <a:lnSpc>
                  <a:spcPts val="3359"/>
                </a:lnSpc>
              </a:pPr>
              <a:r>
                <a:rPr lang="lv-LV" sz="2400" spc="120" dirty="0">
                  <a:solidFill>
                    <a:srgbClr val="456A2C"/>
                  </a:solidFill>
                  <a:latin typeface="Glacial Indifference"/>
                </a:rPr>
                <a:t>- Energoefektivitātes sertifikāti</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759524"/>
            </a:xfrm>
            <a:prstGeom prst="rect">
              <a:avLst/>
            </a:prstGeom>
            <a:grpFill/>
          </p:spPr>
          <p:txBody>
            <a:bodyPr lIns="0" tIns="0" rIns="0" bIns="0" rtlCol="0" anchor="t">
              <a:spAutoFit/>
            </a:bodyPr>
            <a:lstStyle/>
            <a:p>
              <a:pPr algn="l">
                <a:lnSpc>
                  <a:spcPts val="4810"/>
                </a:lnSpc>
              </a:pPr>
              <a:r>
                <a:rPr lang="en-US" sz="3700" b="1" spc="185" dirty="0">
                  <a:solidFill>
                    <a:srgbClr val="456A2C"/>
                  </a:solidFill>
                  <a:latin typeface="Glos"/>
                </a:rPr>
                <a:t>APSKATĪTĀS TĒMAS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426C23CE-EDA9-44A2-8328-CF7BAE4B376B}"/>
              </a:ext>
            </a:extLst>
          </p:cNvPr>
          <p:cNvSpPr txBox="1"/>
          <p:nvPr/>
        </p:nvSpPr>
        <p:spPr>
          <a:xfrm>
            <a:off x="9651560" y="9574054"/>
            <a:ext cx="7607740" cy="827150"/>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1. NODARBĪBA:  </a:t>
            </a:r>
            <a:r>
              <a:rPr lang="lv-LV" sz="1600" spc="80" dirty="0">
                <a:solidFill>
                  <a:srgbClr val="456A2C"/>
                </a:solidFill>
                <a:latin typeface="Glacial Indifference"/>
              </a:rPr>
              <a:t>Koka kā celtniecības materiāla un koka konstrukciju energoefektivitātes vērtība.</a:t>
            </a: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45130" y="17451"/>
            <a:ext cx="6777665" cy="9838976"/>
          </a:xfrm>
          <a:prstGeom prst="rect">
            <a:avLst/>
          </a:prstGeom>
        </p:spPr>
        <p:txBody>
          <a:bodyPr wrap="square" lIns="0" tIns="0" rIns="0" bIns="0" rtlCol="0" anchor="t">
            <a:spAutoFit/>
          </a:bodyPr>
          <a:lstStyle/>
          <a:p>
            <a:pPr algn="just">
              <a:lnSpc>
                <a:spcPts val="3359"/>
              </a:lnSpc>
              <a:spcAft>
                <a:spcPts val="600"/>
              </a:spcAft>
            </a:pPr>
            <a:r>
              <a:rPr lang="en-GB" sz="2400" spc="120" dirty="0">
                <a:solidFill>
                  <a:srgbClr val="456A2C"/>
                </a:solidFill>
                <a:latin typeface="Glacial Indifference"/>
              </a:rPr>
              <a:t> </a:t>
            </a:r>
            <a:r>
              <a:rPr lang="lv-LV" sz="2400" spc="120" dirty="0">
                <a:solidFill>
                  <a:srgbClr val="456A2C"/>
                </a:solidFill>
                <a:latin typeface="Glacial Indifference"/>
              </a:rPr>
              <a:t>Ir svarīgi saprast materiālu iedarbību siltuma </a:t>
            </a:r>
            <a:r>
              <a:rPr lang="lv-LV" sz="2400" spc="120" dirty="0" err="1">
                <a:solidFill>
                  <a:srgbClr val="456A2C"/>
                </a:solidFill>
                <a:latin typeface="Glacial Indifference"/>
              </a:rPr>
              <a:t>pārneses</a:t>
            </a:r>
            <a:r>
              <a:rPr lang="lv-LV" sz="2400" spc="120" dirty="0">
                <a:solidFill>
                  <a:srgbClr val="456A2C"/>
                </a:solidFill>
                <a:latin typeface="Glacial Indifference"/>
              </a:rPr>
              <a:t> ziņā. Šīs vērtības būs noderīgas, lai aprēķinātu visu ēkas necaurspīdīgo daļu siltuma zudumus un varētu projektēt katru ēkas korpusa sistēmu, ņemot vērā jumtus, horizontālās starpsienas, vertikālās starpsienas, fasādes sienas un pat katru fasādes atveri. lai pēc iespējas vairāk izvairītos no lielākiem siltuma zudumiem</a:t>
            </a:r>
            <a:r>
              <a:rPr lang="en-US" sz="2400" spc="120" dirty="0">
                <a:solidFill>
                  <a:srgbClr val="456A2C"/>
                </a:solidFill>
                <a:latin typeface="Glacial Indifference"/>
              </a:rPr>
              <a:t>.</a:t>
            </a:r>
          </a:p>
          <a:p>
            <a:pPr algn="just">
              <a:lnSpc>
                <a:spcPts val="3359"/>
              </a:lnSpc>
              <a:spcAft>
                <a:spcPts val="600"/>
              </a:spcAft>
            </a:pPr>
            <a:r>
              <a:rPr lang="lv-LV" sz="2400" spc="120" dirty="0">
                <a:solidFill>
                  <a:srgbClr val="456A2C"/>
                </a:solidFill>
                <a:latin typeface="Glacial Indifference"/>
              </a:rPr>
              <a:t>Lai labāk izprastu šos termiskos principus, ir svarīgi pārbaudīt tādus terminus kā:</a:t>
            </a:r>
            <a:r>
              <a:rPr lang="en-US" sz="2400" spc="120" dirty="0">
                <a:solidFill>
                  <a:srgbClr val="456A2C"/>
                </a:solidFill>
                <a:latin typeface="Glacial Indifference"/>
              </a:rPr>
              <a:t> </a:t>
            </a:r>
            <a:r>
              <a:rPr lang="lv-LV" sz="2400" spc="120" dirty="0">
                <a:solidFill>
                  <a:srgbClr val="456A2C"/>
                </a:solidFill>
                <a:latin typeface="Glacial Indifference"/>
              </a:rPr>
              <a:t>siltumenerģija, </a:t>
            </a:r>
            <a:r>
              <a:rPr lang="lv-LV" sz="2400" spc="120" dirty="0" err="1">
                <a:solidFill>
                  <a:srgbClr val="456A2C"/>
                </a:solidFill>
                <a:latin typeface="Glacial Indifference"/>
              </a:rPr>
              <a:t>siltumvadītspēja</a:t>
            </a:r>
            <a:r>
              <a:rPr lang="lv-LV" sz="2400" spc="120" dirty="0">
                <a:solidFill>
                  <a:srgbClr val="456A2C"/>
                </a:solidFill>
                <a:latin typeface="Glacial Indifference"/>
              </a:rPr>
              <a:t> (k) vai (λ), </a:t>
            </a:r>
            <a:r>
              <a:rPr lang="lv-LV" sz="2400" spc="120" dirty="0" err="1">
                <a:solidFill>
                  <a:srgbClr val="456A2C"/>
                </a:solidFill>
                <a:latin typeface="Glacial Indifference"/>
              </a:rPr>
              <a:t>siltumvadītspējas</a:t>
            </a:r>
            <a:r>
              <a:rPr lang="lv-LV" sz="2400" spc="120" dirty="0">
                <a:solidFill>
                  <a:srgbClr val="456A2C"/>
                </a:solidFill>
                <a:latin typeface="Glacial Indifference"/>
              </a:rPr>
              <a:t> koeficients “λ”, Siltumizturība, </a:t>
            </a:r>
            <a:r>
              <a:rPr lang="lv-LV" sz="2400" spc="120" dirty="0" err="1">
                <a:solidFill>
                  <a:srgbClr val="456A2C"/>
                </a:solidFill>
                <a:latin typeface="Glacial Indifference"/>
              </a:rPr>
              <a:t>siltumnoturība</a:t>
            </a:r>
            <a:r>
              <a:rPr lang="lv-LV" sz="2400" spc="120" dirty="0">
                <a:solidFill>
                  <a:srgbClr val="456A2C"/>
                </a:solidFill>
                <a:latin typeface="Glacial Indifference"/>
              </a:rPr>
              <a:t> (R-vērtība), Siltuma caurlaidības koeficients (U), Ūdens tvaiku caurlaidība (</a:t>
            </a:r>
            <a:r>
              <a:rPr lang="lv-LV" sz="2400" spc="120" dirty="0" err="1">
                <a:solidFill>
                  <a:srgbClr val="456A2C"/>
                </a:solidFill>
                <a:latin typeface="Glacial Indifference"/>
              </a:rPr>
              <a:t>pv</a:t>
            </a:r>
            <a:r>
              <a:rPr lang="lv-LV" sz="2400" spc="120" dirty="0">
                <a:solidFill>
                  <a:srgbClr val="456A2C"/>
                </a:solidFill>
                <a:latin typeface="Glacial Indifference"/>
              </a:rPr>
              <a:t>) vai Ūdens tvaiku pretestība (</a:t>
            </a:r>
            <a:r>
              <a:rPr lang="lv-LV" sz="2400" spc="120" dirty="0" err="1">
                <a:solidFill>
                  <a:srgbClr val="456A2C"/>
                </a:solidFill>
                <a:latin typeface="Glacial Indifference"/>
              </a:rPr>
              <a:t>rv</a:t>
            </a:r>
            <a:r>
              <a:rPr lang="lv-LV" sz="2400" spc="120" dirty="0">
                <a:solidFill>
                  <a:srgbClr val="456A2C"/>
                </a:solidFill>
                <a:latin typeface="Glacial Indifference"/>
              </a:rPr>
              <a:t>).</a:t>
            </a:r>
          </a:p>
          <a:p>
            <a:pPr algn="just">
              <a:lnSpc>
                <a:spcPts val="3359"/>
              </a:lnSpc>
              <a:spcAft>
                <a:spcPts val="600"/>
              </a:spcAft>
            </a:pPr>
            <a:r>
              <a:rPr lang="lv-LV" sz="2400" spc="120" dirty="0">
                <a:solidFill>
                  <a:srgbClr val="456A2C"/>
                </a:solidFill>
                <a:latin typeface="Glacial Indifference"/>
              </a:rPr>
              <a:t> </a:t>
            </a:r>
          </a:p>
          <a:p>
            <a:pPr algn="just">
              <a:lnSpc>
                <a:spcPts val="3359"/>
              </a:lnSpc>
              <a:spcAft>
                <a:spcPts val="600"/>
              </a:spcAft>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93173"/>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148619"/>
            <a:chOff x="0" y="0"/>
            <a:chExt cx="21640800" cy="1531491"/>
          </a:xfrm>
        </p:grpSpPr>
        <p:sp>
          <p:nvSpPr>
            <p:cNvPr id="5" name="TextBox 5"/>
            <p:cNvSpPr txBox="1"/>
            <p:nvPr/>
          </p:nvSpPr>
          <p:spPr>
            <a:xfrm>
              <a:off x="11497147" y="428625"/>
              <a:ext cx="10143653" cy="1102866"/>
            </a:xfrm>
            <a:prstGeom prst="rect">
              <a:avLst/>
            </a:prstGeom>
          </p:spPr>
          <p:txBody>
            <a:bodyPr lIns="0" tIns="0" rIns="0" bIns="0" rtlCol="0" anchor="t">
              <a:spAutoFit/>
            </a:bodyPr>
            <a:lstStyle/>
            <a:p>
              <a:pPr algn="r">
                <a:lnSpc>
                  <a:spcPts val="2240"/>
                </a:lnSpc>
              </a:pPr>
              <a:r>
                <a:rPr lang="lv-LV" sz="1600" spc="80" dirty="0">
                  <a:solidFill>
                    <a:srgbClr val="456A2C"/>
                  </a:solidFill>
                  <a:latin typeface="Glacial Indifference"/>
                </a:rPr>
                <a:t>1. NODARBĪBA:  Koka kā celtniecības materiāla un koka konstrukciju energoefektivitātes vērtība.</a:t>
              </a: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704127"/>
            </a:xfrm>
            <a:prstGeom prst="rect">
              <a:avLst/>
            </a:prstGeom>
          </p:spPr>
          <p:txBody>
            <a:bodyPr lIns="0" tIns="0" rIns="0" bIns="0" rtlCol="0" anchor="t">
              <a:spAutoFit/>
            </a:bodyPr>
            <a:lstStyle/>
            <a:p>
              <a:pPr>
                <a:lnSpc>
                  <a:spcPts val="8370"/>
                </a:lnSpc>
              </a:pPr>
              <a:r>
                <a:rPr lang="en-GB" sz="5400" b="1" spc="150" dirty="0">
                  <a:solidFill>
                    <a:srgbClr val="FEFFF8"/>
                  </a:solidFill>
                  <a:latin typeface="Glos"/>
                </a:rPr>
                <a:t>TERMISKĀS PĀRVADES PRINCIPI</a:t>
              </a:r>
              <a:endParaRPr lang="es-ES" sz="5400" b="1" spc="150" dirty="0">
                <a:solidFill>
                  <a:srgbClr val="FEFFF8"/>
                </a:solidFill>
                <a:latin typeface="Glos"/>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pic>
        <p:nvPicPr>
          <p:cNvPr id="11" name="Imagen 10" descr="Imagen que contiene Icono&#10;&#10;Descripción generada automáticamente">
            <a:extLst>
              <a:ext uri="{FF2B5EF4-FFF2-40B4-BE49-F238E27FC236}">
                <a16:creationId xmlns:a16="http://schemas.microsoft.com/office/drawing/2014/main" id="{0645F602-30F5-43D8-B121-DC46D8D0AB7F}"/>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2833297" y="5086247"/>
            <a:ext cx="4775647" cy="43154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058400" y="1014413"/>
            <a:ext cx="7200900" cy="7375166"/>
            <a:chOff x="-110732" y="-19050"/>
            <a:chExt cx="9601201" cy="9833557"/>
          </a:xfrm>
        </p:grpSpPr>
        <p:sp>
          <p:nvSpPr>
            <p:cNvPr id="3" name="TextBox 3"/>
            <p:cNvSpPr txBox="1"/>
            <p:nvPr/>
          </p:nvSpPr>
          <p:spPr>
            <a:xfrm>
              <a:off x="-110732" y="1048385"/>
              <a:ext cx="9601201" cy="1399700"/>
            </a:xfrm>
            <a:prstGeom prst="rect">
              <a:avLst/>
            </a:prstGeom>
          </p:spPr>
          <p:txBody>
            <a:bodyPr wrap="square" lIns="0" tIns="0" rIns="0" bIns="0" rtlCol="0" anchor="t">
              <a:spAutoFit/>
            </a:bodyPr>
            <a:lstStyle/>
            <a:p>
              <a:pPr algn="just">
                <a:lnSpc>
                  <a:spcPct val="150000"/>
                </a:lnSpc>
                <a:spcAft>
                  <a:spcPts val="600"/>
                </a:spcAft>
              </a:pPr>
              <a:r>
                <a:rPr lang="lv-LV" sz="2400" b="1" spc="120" dirty="0">
                  <a:solidFill>
                    <a:srgbClr val="456A2C"/>
                  </a:solidFill>
                  <a:latin typeface="Glacial Indifference"/>
                </a:rPr>
                <a:t>Termiskā pretošanās spēja ir k vērtības (1 / k) atgriezeniskā vērtība</a:t>
              </a:r>
              <a:r>
                <a:rPr lang="en-US" sz="2400" b="1" spc="120" dirty="0">
                  <a:solidFill>
                    <a:srgbClr val="456A2C"/>
                  </a:solidFill>
                  <a:latin typeface="Glacial Indifference"/>
                </a:rPr>
                <a:t>.</a:t>
              </a:r>
              <a:endParaRPr lang="lv-LV" sz="2400" spc="120" dirty="0">
                <a:solidFill>
                  <a:srgbClr val="456A2C"/>
                </a:solidFill>
                <a:latin typeface="Glacial Indifference"/>
              </a:endParaRPr>
            </a:p>
          </p:txBody>
        </p:sp>
        <p:sp>
          <p:nvSpPr>
            <p:cNvPr id="4" name="TextBox 4"/>
            <p:cNvSpPr txBox="1"/>
            <p:nvPr/>
          </p:nvSpPr>
          <p:spPr>
            <a:xfrm>
              <a:off x="0" y="-19050"/>
              <a:ext cx="9490469" cy="689610"/>
            </a:xfrm>
            <a:prstGeom prst="rect">
              <a:avLst/>
            </a:prstGeom>
          </p:spPr>
          <p:txBody>
            <a:bodyPr lIns="0" tIns="0" rIns="0" bIns="0" rtlCol="0" anchor="t">
              <a:spAutoFit/>
            </a:bodyPr>
            <a:lstStyle/>
            <a:p>
              <a:pPr algn="l">
                <a:lnSpc>
                  <a:spcPts val="4125"/>
                </a:lnSpc>
              </a:pPr>
              <a:r>
                <a:rPr lang="en-US" sz="3300" spc="165">
                  <a:solidFill>
                    <a:srgbClr val="FEFFF8"/>
                  </a:solidFill>
                  <a:latin typeface="Glacial Indifference"/>
                </a:rPr>
                <a:t>SAFETY RULES AND REGULATIONS</a:t>
              </a:r>
            </a:p>
          </p:txBody>
        </p:sp>
        <p:sp>
          <p:nvSpPr>
            <p:cNvPr id="5" name="TextBox 5"/>
            <p:cNvSpPr txBox="1"/>
            <p:nvPr/>
          </p:nvSpPr>
          <p:spPr>
            <a:xfrm>
              <a:off x="0" y="2914839"/>
              <a:ext cx="9490469" cy="3449834"/>
            </a:xfrm>
            <a:prstGeom prst="rect">
              <a:avLst/>
            </a:prstGeom>
          </p:spPr>
          <p:txBody>
            <a:bodyPr lIns="0" tIns="0" rIns="0" bIns="0" rtlCol="0" anchor="t">
              <a:spAutoFit/>
            </a:bodyPr>
            <a:lstStyle/>
            <a:p>
              <a:pPr algn="l">
                <a:lnSpc>
                  <a:spcPts val="3359"/>
                </a:lnSpc>
              </a:pPr>
              <a:r>
                <a:rPr lang="lv-LV" sz="2400" b="1" spc="120" dirty="0">
                  <a:solidFill>
                    <a:srgbClr val="456A2C"/>
                  </a:solidFill>
                  <a:latin typeface="Glacial Indifference"/>
                </a:rPr>
                <a:t>Termiskā pretestība (R vērtība) ir l (1 / l) atgriezeniskā vērtība, un to izmanto jebkura materiāla vai kompozītmateriāla </a:t>
              </a:r>
              <a:r>
                <a:rPr lang="lv-LV" sz="2400" b="1" spc="120" dirty="0" err="1">
                  <a:solidFill>
                    <a:srgbClr val="456A2C"/>
                  </a:solidFill>
                  <a:latin typeface="Glacial Indifference"/>
                </a:rPr>
                <a:t>siltumnoturības</a:t>
              </a:r>
              <a:r>
                <a:rPr lang="lv-LV" sz="2400" b="1" spc="120" dirty="0">
                  <a:solidFill>
                    <a:srgbClr val="456A2C"/>
                  </a:solidFill>
                  <a:latin typeface="Glacial Indifference"/>
                </a:rPr>
                <a:t> aprēķināšanai.</a:t>
              </a:r>
              <a:r>
                <a:rPr lang="en-US" sz="2400" b="1" spc="120" dirty="0">
                  <a:solidFill>
                    <a:srgbClr val="456A2C"/>
                  </a:solidFill>
                  <a:latin typeface="Glacial Indifference"/>
                </a:rPr>
                <a:t> </a:t>
              </a:r>
              <a:r>
                <a:rPr lang="lv-LV" sz="2400" b="1" spc="120" dirty="0">
                  <a:solidFill>
                    <a:srgbClr val="456A2C"/>
                  </a:solidFill>
                  <a:latin typeface="Glacial Indifference"/>
                </a:rPr>
                <a:t>R vērtību var vienkārši definēt kā pretestību, ko jebkurš īpašs materiāls piedāvā siltuma plūsmai</a:t>
              </a:r>
              <a:r>
                <a:rPr lang="lv-LV" sz="2400" spc="120" dirty="0">
                  <a:solidFill>
                    <a:srgbClr val="456A2C"/>
                  </a:solidFill>
                  <a:latin typeface="Glacial Indifference"/>
                </a:rPr>
                <a:t>. </a:t>
              </a:r>
            </a:p>
          </p:txBody>
        </p:sp>
        <p:sp>
          <p:nvSpPr>
            <p:cNvPr id="7" name="TextBox 7"/>
            <p:cNvSpPr txBox="1"/>
            <p:nvPr/>
          </p:nvSpPr>
          <p:spPr>
            <a:xfrm>
              <a:off x="194068" y="6364673"/>
              <a:ext cx="9296401" cy="3449834"/>
            </a:xfrm>
            <a:prstGeom prst="rect">
              <a:avLst/>
            </a:prstGeom>
          </p:spPr>
          <p:txBody>
            <a:bodyPr wrap="square" lIns="0" tIns="0" rIns="0" bIns="0" rtlCol="0" anchor="t">
              <a:spAutoFit/>
            </a:bodyPr>
            <a:lstStyle/>
            <a:p>
              <a:pPr algn="l">
                <a:lnSpc>
                  <a:spcPts val="3359"/>
                </a:lnSpc>
              </a:pPr>
              <a:r>
                <a:rPr lang="lv-LV" sz="2400" b="1" spc="120" dirty="0">
                  <a:solidFill>
                    <a:srgbClr val="456A2C"/>
                  </a:solidFill>
                  <a:latin typeface="Glacial Indifference"/>
                </a:rPr>
                <a:t>Siltuma caurlaidības koeficients (U) apzīmē kopējo siltuma caurlaidības koeficientu jebkurai materiāla daļai vai materiālu salikumam.</a:t>
              </a:r>
              <a:r>
                <a:rPr lang="en-GB" sz="2400" spc="120" dirty="0">
                  <a:solidFill>
                    <a:srgbClr val="456A2C"/>
                  </a:solidFill>
                  <a:latin typeface="Glacial Indifference"/>
                </a:rPr>
                <a:t> </a:t>
              </a:r>
              <a:r>
                <a:rPr lang="lv-LV" sz="2400" spc="120" dirty="0">
                  <a:solidFill>
                    <a:srgbClr val="456A2C"/>
                  </a:solidFill>
                  <a:latin typeface="Glacial Indifference"/>
                </a:rPr>
                <a:t>Tas ir apgriezti proporcionāls konkrētā sienas risinājuma kopējās siltuma noturības (RT) vērtībai</a:t>
              </a:r>
              <a:r>
                <a:rPr lang="en-US" sz="2400" spc="120" dirty="0">
                  <a:solidFill>
                    <a:srgbClr val="456A2C"/>
                  </a:solidFill>
                  <a:latin typeface="Glacial Indifference"/>
                </a:rPr>
                <a:t>.</a:t>
              </a:r>
              <a:endParaRPr lang="lv-LV"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619481"/>
            </a:xfrm>
            <a:prstGeom prst="rect">
              <a:avLst/>
            </a:prstGeom>
            <a:grpFill/>
          </p:spPr>
          <p:txBody>
            <a:bodyPr lIns="0" tIns="0" rIns="0" bIns="0" rtlCol="0" anchor="t">
              <a:spAutoFit/>
            </a:bodyPr>
            <a:lstStyle/>
            <a:p>
              <a:pPr algn="l">
                <a:lnSpc>
                  <a:spcPts val="8370"/>
                </a:lnSpc>
              </a:pPr>
              <a:r>
                <a:rPr lang="lv-LV" sz="6200" b="1" spc="310" dirty="0">
                  <a:solidFill>
                    <a:srgbClr val="FEFFF8"/>
                  </a:solidFill>
                  <a:latin typeface="Glos"/>
                </a:rPr>
                <a:t>Jēdzieni</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838200" y="2949434"/>
            <a:ext cx="7651251" cy="5414759"/>
            <a:chOff x="-711200" y="376625"/>
            <a:chExt cx="10201669" cy="5763267"/>
          </a:xfrm>
        </p:grpSpPr>
        <p:sp>
          <p:nvSpPr>
            <p:cNvPr id="16" name="TextBox 3">
              <a:extLst>
                <a:ext uri="{FF2B5EF4-FFF2-40B4-BE49-F238E27FC236}">
                  <a16:creationId xmlns:a16="http://schemas.microsoft.com/office/drawing/2014/main" id="{8251BD57-DF4A-4786-9DA0-D4F84A416FEC}"/>
                </a:ext>
              </a:extLst>
            </p:cNvPr>
            <p:cNvSpPr txBox="1"/>
            <p:nvPr/>
          </p:nvSpPr>
          <p:spPr>
            <a:xfrm>
              <a:off x="-457200" y="376625"/>
              <a:ext cx="9947669" cy="1822197"/>
            </a:xfrm>
            <a:prstGeom prst="rect">
              <a:avLst/>
            </a:prstGeom>
          </p:spPr>
          <p:txBody>
            <a:bodyPr wrap="square" lIns="0" tIns="0" rIns="0" bIns="0" rtlCol="0" anchor="t">
              <a:spAutoFit/>
            </a:bodyPr>
            <a:lstStyle/>
            <a:p>
              <a:pPr algn="l">
                <a:lnSpc>
                  <a:spcPts val="3359"/>
                </a:lnSpc>
              </a:pPr>
              <a:r>
                <a:rPr lang="lv-LV" sz="2400" b="1" spc="120" dirty="0">
                  <a:solidFill>
                    <a:srgbClr val="456A2C"/>
                  </a:solidFill>
                  <a:latin typeface="Glacial Indifference"/>
                </a:rPr>
                <a:t>Siltuma enerģija ir siltuma (enerģijas) daudzums, kas nepieciešams, lai paaugstinātu viena kg ūdens temperatūru par vienu grādu pēc Celsija (° C).</a:t>
              </a:r>
              <a:r>
                <a:rPr lang="en-GB" sz="2400" spc="120" dirty="0">
                  <a:solidFill>
                    <a:srgbClr val="456A2C"/>
                  </a:solidFill>
                  <a:latin typeface="Glacial Indifference"/>
                </a:rPr>
                <a:t> </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711200" y="3850067"/>
              <a:ext cx="10201669" cy="2289825"/>
            </a:xfrm>
            <a:prstGeom prst="rect">
              <a:avLst/>
            </a:prstGeom>
          </p:spPr>
          <p:txBody>
            <a:bodyPr wrap="square" lIns="0" tIns="0" rIns="0" bIns="0" rtlCol="0" anchor="t">
              <a:spAutoFit/>
            </a:bodyPr>
            <a:lstStyle/>
            <a:p>
              <a:pPr>
                <a:lnSpc>
                  <a:spcPts val="3359"/>
                </a:lnSpc>
              </a:pPr>
              <a:r>
                <a:rPr lang="lv-LV" sz="2400" b="1" spc="120" dirty="0" err="1">
                  <a:solidFill>
                    <a:srgbClr val="456A2C"/>
                  </a:solidFill>
                  <a:latin typeface="Glacial Indifference"/>
                </a:rPr>
                <a:t>Siltumvadītspējas</a:t>
              </a:r>
              <a:r>
                <a:rPr lang="lv-LV" sz="2400" b="1" spc="120" dirty="0">
                  <a:solidFill>
                    <a:srgbClr val="456A2C"/>
                  </a:solidFill>
                  <a:latin typeface="Glacial Indifference"/>
                </a:rPr>
                <a:t> koeficientu “</a:t>
              </a:r>
              <a:r>
                <a:rPr lang="el-GR" sz="2400" b="1" spc="120" dirty="0">
                  <a:solidFill>
                    <a:srgbClr val="456A2C"/>
                  </a:solidFill>
                  <a:latin typeface="Glacial Indifference"/>
                </a:rPr>
                <a:t>λ” </a:t>
              </a:r>
              <a:r>
                <a:rPr lang="lv-LV" sz="2400" b="1" spc="120" dirty="0">
                  <a:solidFill>
                    <a:srgbClr val="456A2C"/>
                  </a:solidFill>
                  <a:latin typeface="Glacial Indifference"/>
                </a:rPr>
                <a:t>definē kā siltuma daudzumu (</a:t>
              </a:r>
              <a:r>
                <a:rPr lang="lv-LV" sz="2400" b="1" spc="120" dirty="0" err="1">
                  <a:solidFill>
                    <a:srgbClr val="456A2C"/>
                  </a:solidFill>
                  <a:latin typeface="Glacial Indifference"/>
                </a:rPr>
                <a:t>kcal</a:t>
              </a:r>
              <a:r>
                <a:rPr lang="lv-LV" sz="2400" b="1" spc="120" dirty="0">
                  <a:solidFill>
                    <a:srgbClr val="456A2C"/>
                  </a:solidFill>
                  <a:latin typeface="Glacial Indifference"/>
                </a:rPr>
                <a:t>), kas vienā stundā izvadīts caur 1 m</a:t>
              </a:r>
              <a:r>
                <a:rPr lang="lv-LV" sz="2400" b="1" spc="120" baseline="30000" dirty="0">
                  <a:solidFill>
                    <a:srgbClr val="456A2C"/>
                  </a:solidFill>
                  <a:latin typeface="Glacial Indifference"/>
                </a:rPr>
                <a:t>2</a:t>
              </a:r>
              <a:r>
                <a:rPr lang="lv-LV" sz="2400" b="1" spc="120" dirty="0">
                  <a:solidFill>
                    <a:srgbClr val="456A2C"/>
                  </a:solidFill>
                  <a:latin typeface="Glacial Indifference"/>
                </a:rPr>
                <a:t> materiāla ar 1 m biezumu, kad temperatūras kritums caur materiālu vienmērīgas siltuma plūsmas apstākļos ir 1</a:t>
              </a:r>
              <a:r>
                <a:rPr lang="en-GB" sz="2400" spc="120" dirty="0">
                  <a:solidFill>
                    <a:srgbClr val="456A2C"/>
                  </a:solidFill>
                  <a:latin typeface="Glacial Indifference"/>
                </a:rPr>
                <a:t> °C. </a:t>
              </a:r>
              <a:r>
                <a:rPr lang="en-US" sz="2400" spc="120" dirty="0">
                  <a:solidFill>
                    <a:srgbClr val="456A2C"/>
                  </a:solidFill>
                  <a:latin typeface="Glacial Indifference"/>
                </a:rPr>
                <a:t> </a:t>
              </a:r>
              <a:endParaRPr lang="es-ES" sz="2400" spc="120" dirty="0">
                <a:solidFill>
                  <a:srgbClr val="456A2C"/>
                </a:solidFill>
                <a:latin typeface="Glacial Indifference"/>
              </a:endParaRPr>
            </a:p>
          </p:txBody>
        </p:sp>
        <p:sp>
          <p:nvSpPr>
            <p:cNvPr id="21" name="TextBox 3">
              <a:extLst>
                <a:ext uri="{FF2B5EF4-FFF2-40B4-BE49-F238E27FC236}">
                  <a16:creationId xmlns:a16="http://schemas.microsoft.com/office/drawing/2014/main" id="{5EF667D9-9D3D-4C5D-9367-B05D3EE7B19C}"/>
                </a:ext>
              </a:extLst>
            </p:cNvPr>
            <p:cNvSpPr txBox="1"/>
            <p:nvPr/>
          </p:nvSpPr>
          <p:spPr>
            <a:xfrm>
              <a:off x="-711200" y="2280512"/>
              <a:ext cx="10201669" cy="897586"/>
            </a:xfrm>
            <a:prstGeom prst="rect">
              <a:avLst/>
            </a:prstGeom>
          </p:spPr>
          <p:txBody>
            <a:bodyPr wrap="square" lIns="0" tIns="0" rIns="0" bIns="0" rtlCol="0" anchor="t">
              <a:spAutoFit/>
            </a:bodyPr>
            <a:lstStyle/>
            <a:p>
              <a:pPr algn="l">
                <a:lnSpc>
                  <a:spcPts val="3359"/>
                </a:lnSpc>
              </a:pPr>
              <a:r>
                <a:rPr lang="lv-LV" sz="2400" b="1" spc="120" dirty="0" err="1">
                  <a:solidFill>
                    <a:srgbClr val="456A2C"/>
                  </a:solidFill>
                  <a:latin typeface="Glacial Indifference"/>
                </a:rPr>
                <a:t>Siltumvadītspēja</a:t>
              </a:r>
              <a:r>
                <a:rPr lang="lv-LV" sz="2400" b="1" spc="120" dirty="0">
                  <a:solidFill>
                    <a:srgbClr val="456A2C"/>
                  </a:solidFill>
                  <a:latin typeface="Glacial Indifference"/>
                </a:rPr>
                <a:t> (k) vai (λ) </a:t>
              </a:r>
              <a:r>
                <a:rPr lang="lv-LV" sz="2400" spc="120" dirty="0">
                  <a:solidFill>
                    <a:srgbClr val="456A2C"/>
                  </a:solidFill>
                  <a:latin typeface="Glacial Indifference"/>
                </a:rPr>
                <a:t>ir materiāla kapacitātes mērījums, lai vadītu siltumu caur tās masu. </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C17309EA-4BE5-4815-9F3F-18D48FFEB5CC}"/>
              </a:ext>
            </a:extLst>
          </p:cNvPr>
          <p:cNvSpPr txBox="1"/>
          <p:nvPr/>
        </p:nvSpPr>
        <p:spPr>
          <a:xfrm>
            <a:off x="9651560" y="9574054"/>
            <a:ext cx="7607740" cy="827150"/>
          </a:xfrm>
          <a:prstGeom prst="rect">
            <a:avLst/>
          </a:prstGeom>
        </p:spPr>
        <p:txBody>
          <a:bodyPr lIns="0" tIns="0" rIns="0" bIns="0" rtlCol="0" anchor="t">
            <a:spAutoFit/>
          </a:bodyPr>
          <a:lstStyle/>
          <a:p>
            <a:pPr algn="r">
              <a:lnSpc>
                <a:spcPts val="2240"/>
              </a:lnSpc>
            </a:pPr>
            <a:r>
              <a:rPr lang="lv-LV" sz="1600" spc="80" dirty="0">
                <a:solidFill>
                  <a:srgbClr val="456A2C"/>
                </a:solidFill>
                <a:latin typeface="Glacial Indifference"/>
              </a:rPr>
              <a:t>1. NODARBĪBA:  Koka kā celtniecības materiāla un koka konstrukciju energoefektivitātes vērtība</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98294" y="698501"/>
            <a:ext cx="7114272" cy="9326015"/>
          </a:xfrm>
          <a:prstGeom prst="rect">
            <a:avLst/>
          </a:prstGeom>
        </p:spPr>
        <p:txBody>
          <a:bodyPr lIns="0" tIns="0" rIns="0" bIns="0" rtlCol="0" anchor="t">
            <a:spAutoFit/>
          </a:bodyPr>
          <a:lstStyle/>
          <a:p>
            <a:pPr algn="just">
              <a:lnSpc>
                <a:spcPts val="3359"/>
              </a:lnSpc>
              <a:spcAft>
                <a:spcPts val="600"/>
              </a:spcAft>
            </a:pPr>
            <a:r>
              <a:rPr lang="lv-LV" sz="2400" spc="120" dirty="0">
                <a:solidFill>
                  <a:srgbClr val="456A2C"/>
                </a:solidFill>
                <a:latin typeface="Glacial Indifference"/>
              </a:rPr>
              <a:t>Projektam izvēlēto materiālu siltuma caurlaidības kontrole ir būtiska, lai nodrošinātu minimālos siltuma zudumus caur ēkas korpusiem. Siltumizolācija tiek definēta kā siltuma </a:t>
            </a:r>
            <a:r>
              <a:rPr lang="lv-LV" sz="2400" spc="120" dirty="0" err="1">
                <a:solidFill>
                  <a:srgbClr val="456A2C"/>
                </a:solidFill>
                <a:latin typeface="Glacial Indifference"/>
              </a:rPr>
              <a:t>pārneses</a:t>
            </a:r>
            <a:r>
              <a:rPr lang="lv-LV" sz="2400" spc="120" dirty="0">
                <a:solidFill>
                  <a:srgbClr val="456A2C"/>
                </a:solidFill>
                <a:latin typeface="Glacial Indifference"/>
              </a:rPr>
              <a:t> samazināšana (siltumenerģijas pārnešana starp objektiem ar atšķirīgu temperatūru) starp objektiem, kas atrodas siltuma kontaktā. </a:t>
            </a:r>
          </a:p>
          <a:p>
            <a:pPr algn="just">
              <a:lnSpc>
                <a:spcPts val="3359"/>
              </a:lnSpc>
              <a:spcAft>
                <a:spcPts val="600"/>
              </a:spcAft>
            </a:pPr>
            <a:r>
              <a:rPr lang="lv-LV" sz="2400" spc="120" dirty="0">
                <a:solidFill>
                  <a:srgbClr val="456A2C"/>
                </a:solidFill>
                <a:latin typeface="Glacial Indifference"/>
              </a:rPr>
              <a:t>Šī iemesla dēļ, izņemot labākās būvēšanas sistēmas izmantošanu, piemērotas izolācijas izvēle un tās atbilstoša izvietošana ir viena no vissvarīgākajām lietām, lai sasniegtu vismazākos siltuma zudumus. </a:t>
            </a:r>
          </a:p>
          <a:p>
            <a:pPr algn="just">
              <a:lnSpc>
                <a:spcPts val="3359"/>
              </a:lnSpc>
              <a:spcAft>
                <a:spcPts val="600"/>
              </a:spcAft>
            </a:pPr>
            <a:r>
              <a:rPr lang="lv-LV" sz="2400" spc="120" dirty="0">
                <a:solidFill>
                  <a:srgbClr val="456A2C"/>
                </a:solidFill>
                <a:latin typeface="Glacial Indifference"/>
              </a:rPr>
              <a:t>Visus izolācijas materiālus var iedalīt divās grupās: organiskie un neorganiskie materiāli. Neorganiskie materiāli ir visbiežāk izmantotais siltuma izolācijas materiāls un organiskais - videi visdraudzīgākais.</a:t>
            </a: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148619"/>
            <a:chOff x="0" y="0"/>
            <a:chExt cx="21640800" cy="1531491"/>
          </a:xfrm>
        </p:grpSpPr>
        <p:sp>
          <p:nvSpPr>
            <p:cNvPr id="5" name="TextBox 5"/>
            <p:cNvSpPr txBox="1"/>
            <p:nvPr/>
          </p:nvSpPr>
          <p:spPr>
            <a:xfrm>
              <a:off x="11497147" y="428625"/>
              <a:ext cx="10143653" cy="1102866"/>
            </a:xfrm>
            <a:prstGeom prst="rect">
              <a:avLst/>
            </a:prstGeom>
          </p:spPr>
          <p:txBody>
            <a:bodyPr lIns="0" tIns="0" rIns="0" bIns="0" rtlCol="0" anchor="t">
              <a:spAutoFit/>
            </a:bodyPr>
            <a:lstStyle/>
            <a:p>
              <a:pPr algn="r">
                <a:lnSpc>
                  <a:spcPts val="2240"/>
                </a:lnSpc>
              </a:pPr>
              <a:r>
                <a:rPr lang="lv-LV" sz="1600" spc="80" dirty="0">
                  <a:solidFill>
                    <a:srgbClr val="456A2C"/>
                  </a:solidFill>
                  <a:latin typeface="Glacial Indifference"/>
                </a:rPr>
                <a:t>1. NODARBĪBA:  Koka kā celtniecības materiāla un koka konstrukciju energoefektivitātes vērtība</a:t>
              </a:r>
              <a:r>
                <a:rPr lang="en-US"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67836"/>
            </a:xfrm>
            <a:prstGeom prst="rect">
              <a:avLst/>
            </a:prstGeom>
          </p:spPr>
          <p:txBody>
            <a:bodyPr lIns="0" tIns="0" rIns="0" bIns="0" rtlCol="0" anchor="t">
              <a:spAutoFit/>
            </a:bodyPr>
            <a:lstStyle/>
            <a:p>
              <a:pPr>
                <a:lnSpc>
                  <a:spcPts val="8370"/>
                </a:lnSpc>
              </a:pPr>
              <a:r>
                <a:rPr lang="en-GB" sz="5400" b="1" spc="150" dirty="0">
                  <a:solidFill>
                    <a:srgbClr val="FEFFF8"/>
                  </a:solidFill>
                  <a:latin typeface="Glos"/>
                </a:rPr>
                <a:t>SILTUMIZOLĀCIJAS MATERIĀLI</a:t>
              </a:r>
              <a:endParaRPr lang="es-ES" sz="5400" b="1" spc="150" dirty="0">
                <a:solidFill>
                  <a:srgbClr val="FEFFF8"/>
                </a:solidFill>
                <a:latin typeface="Glos"/>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00094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1449" y="912591"/>
            <a:ext cx="7117851" cy="6747779"/>
            <a:chOff x="0" y="-154812"/>
            <a:chExt cx="9490469" cy="8997040"/>
          </a:xfrm>
        </p:grpSpPr>
        <p:sp>
          <p:nvSpPr>
            <p:cNvPr id="5" name="TextBox 5"/>
            <p:cNvSpPr txBox="1"/>
            <p:nvPr/>
          </p:nvSpPr>
          <p:spPr>
            <a:xfrm>
              <a:off x="0" y="-154812"/>
              <a:ext cx="9490469" cy="543055"/>
            </a:xfrm>
            <a:prstGeom prst="rect">
              <a:avLst/>
            </a:prstGeom>
          </p:spPr>
          <p:txBody>
            <a:bodyPr lIns="0" tIns="0" rIns="0" bIns="0" rtlCol="0" anchor="t">
              <a:spAutoFit/>
            </a:bodyPr>
            <a:lstStyle/>
            <a:p>
              <a:pPr>
                <a:lnSpc>
                  <a:spcPts val="3359"/>
                </a:lnSpc>
              </a:pPr>
              <a:r>
                <a:rPr lang="lv-LV" sz="2400" spc="120" dirty="0">
                  <a:solidFill>
                    <a:srgbClr val="456A2C"/>
                  </a:solidFill>
                  <a:latin typeface="Glacial Indifference"/>
                </a:rPr>
                <a:t>Celuloze/papīra šķiedras</a:t>
              </a:r>
            </a:p>
          </p:txBody>
        </p:sp>
        <p:sp>
          <p:nvSpPr>
            <p:cNvPr id="20" name="TextBox 5">
              <a:extLst>
                <a:ext uri="{FF2B5EF4-FFF2-40B4-BE49-F238E27FC236}">
                  <a16:creationId xmlns:a16="http://schemas.microsoft.com/office/drawing/2014/main" id="{2E741294-59A7-4235-A19D-769F89FF5FBD}"/>
                </a:ext>
              </a:extLst>
            </p:cNvPr>
            <p:cNvSpPr txBox="1"/>
            <p:nvPr/>
          </p:nvSpPr>
          <p:spPr>
            <a:xfrm>
              <a:off x="0" y="2755637"/>
              <a:ext cx="9490469" cy="538609"/>
            </a:xfrm>
            <a:prstGeom prst="rect">
              <a:avLst/>
            </a:prstGeom>
          </p:spPr>
          <p:txBody>
            <a:bodyPr lIns="0" tIns="0" rIns="0" bIns="0" rtlCol="0" anchor="t">
              <a:spAutoFit/>
            </a:bodyPr>
            <a:lstStyle/>
            <a:p>
              <a:pPr>
                <a:lnSpc>
                  <a:spcPts val="3359"/>
                </a:lnSpc>
              </a:pPr>
              <a:r>
                <a:rPr lang="lv-LV" sz="2400" spc="120" dirty="0">
                  <a:solidFill>
                    <a:srgbClr val="456A2C"/>
                  </a:solidFill>
                  <a:latin typeface="Glacial Indifference"/>
                </a:rPr>
                <a:t>Aitas vilna</a:t>
              </a:r>
            </a:p>
          </p:txBody>
        </p:sp>
        <p:sp>
          <p:nvSpPr>
            <p:cNvPr id="22" name="TextBox 5">
              <a:extLst>
                <a:ext uri="{FF2B5EF4-FFF2-40B4-BE49-F238E27FC236}">
                  <a16:creationId xmlns:a16="http://schemas.microsoft.com/office/drawing/2014/main" id="{A88E0ADE-BDA9-40CD-A1D2-8E35DD7812C0}"/>
                </a:ext>
              </a:extLst>
            </p:cNvPr>
            <p:cNvSpPr txBox="1"/>
            <p:nvPr/>
          </p:nvSpPr>
          <p:spPr>
            <a:xfrm>
              <a:off x="0" y="5549150"/>
              <a:ext cx="9490469" cy="538609"/>
            </a:xfrm>
            <a:prstGeom prst="rect">
              <a:avLst/>
            </a:prstGeom>
          </p:spPr>
          <p:txBody>
            <a:bodyPr lIns="0" tIns="0" rIns="0" bIns="0" rtlCol="0" anchor="t">
              <a:spAutoFit/>
            </a:bodyPr>
            <a:lstStyle/>
            <a:p>
              <a:pPr>
                <a:lnSpc>
                  <a:spcPts val="3359"/>
                </a:lnSpc>
              </a:pPr>
              <a:r>
                <a:rPr lang="lv-LV" sz="2400" spc="120" dirty="0">
                  <a:solidFill>
                    <a:srgbClr val="456A2C"/>
                  </a:solidFill>
                  <a:latin typeface="Glacial Indifference"/>
                </a:rPr>
                <a:t>Dabīgais korķis</a:t>
              </a:r>
            </a:p>
          </p:txBody>
        </p:sp>
        <p:sp>
          <p:nvSpPr>
            <p:cNvPr id="25" name="TextBox 5">
              <a:extLst>
                <a:ext uri="{FF2B5EF4-FFF2-40B4-BE49-F238E27FC236}">
                  <a16:creationId xmlns:a16="http://schemas.microsoft.com/office/drawing/2014/main" id="{EFDD2AD5-357A-487B-BA6F-33AF6DF72C86}"/>
                </a:ext>
              </a:extLst>
            </p:cNvPr>
            <p:cNvSpPr txBox="1"/>
            <p:nvPr/>
          </p:nvSpPr>
          <p:spPr>
            <a:xfrm>
              <a:off x="0" y="8303619"/>
              <a:ext cx="9490469" cy="538609"/>
            </a:xfrm>
            <a:prstGeom prst="rect">
              <a:avLst/>
            </a:prstGeom>
          </p:spPr>
          <p:txBody>
            <a:bodyPr lIns="0" tIns="0" rIns="0" bIns="0" rtlCol="0" anchor="t">
              <a:spAutoFit/>
            </a:bodyPr>
            <a:lstStyle/>
            <a:p>
              <a:pPr>
                <a:lnSpc>
                  <a:spcPts val="3359"/>
                </a:lnSpc>
              </a:pPr>
              <a:r>
                <a:rPr lang="lv-LV" sz="2400" spc="120" dirty="0">
                  <a:solidFill>
                    <a:srgbClr val="456A2C"/>
                  </a:solidFill>
                  <a:latin typeface="Glacial Indifference"/>
                </a:rPr>
                <a:t>Kaņepju izolācija</a:t>
              </a:r>
            </a:p>
          </p:txBody>
        </p:sp>
      </p:grpSp>
      <p:grpSp>
        <p:nvGrpSpPr>
          <p:cNvPr id="9" name="Group 9"/>
          <p:cNvGrpSpPr/>
          <p:nvPr/>
        </p:nvGrpSpPr>
        <p:grpSpPr>
          <a:xfrm>
            <a:off x="1028700" y="-313966"/>
            <a:ext cx="8385423" cy="3263401"/>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457201" y="945830"/>
              <a:ext cx="10363200" cy="3452537"/>
            </a:xfrm>
            <a:prstGeom prst="rect">
              <a:avLst/>
            </a:prstGeom>
            <a:grpFill/>
          </p:spPr>
          <p:txBody>
            <a:bodyPr wrap="square" lIns="0" tIns="0" rIns="0" bIns="0" rtlCol="0" anchor="t">
              <a:spAutoFit/>
            </a:bodyPr>
            <a:lstStyle/>
            <a:p>
              <a:pPr algn="l">
                <a:lnSpc>
                  <a:spcPts val="8370"/>
                </a:lnSpc>
              </a:pPr>
              <a:r>
                <a:rPr lang="lv-LV" sz="5800" b="1" spc="310" dirty="0">
                  <a:solidFill>
                    <a:srgbClr val="FEFFF8"/>
                  </a:solidFill>
                  <a:latin typeface="Glos"/>
                </a:rPr>
                <a:t>Dabīgie izolācijas materiāli</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3450898"/>
            <a:chOff x="0" y="859658"/>
            <a:chExt cx="9490469" cy="3673008"/>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289826"/>
            </a:xfrm>
            <a:prstGeom prst="rect">
              <a:avLst/>
            </a:prstGeom>
          </p:spPr>
          <p:txBody>
            <a:bodyPr lIns="0" tIns="0" rIns="0" bIns="0" rtlCol="0" anchor="t">
              <a:spAutoFit/>
            </a:bodyPr>
            <a:lstStyle/>
            <a:p>
              <a:pPr algn="just">
                <a:lnSpc>
                  <a:spcPts val="3359"/>
                </a:lnSpc>
                <a:spcAft>
                  <a:spcPts val="600"/>
                </a:spcAft>
              </a:pPr>
              <a:r>
                <a:rPr lang="lv-LV" sz="2400" spc="120" dirty="0">
                  <a:solidFill>
                    <a:srgbClr val="456A2C"/>
                  </a:solidFill>
                  <a:latin typeface="Glacial Indifference"/>
                </a:rPr>
                <a:t>Daži no videi draudzīgākajiem materiāliem ar tikpat labām izolācijas īpašībām kā visbiežāk izmantotie ir celuloze, aitu dabīgā vilna, koka šķiedra vai pat dabīgais korķis.</a:t>
              </a:r>
              <a:r>
                <a:rPr lang="en-US" sz="2400" spc="120" dirty="0">
                  <a:solidFill>
                    <a:srgbClr val="456A2C"/>
                  </a:solidFill>
                  <a:latin typeface="Glacial Indifference"/>
                </a:rPr>
                <a:t> </a:t>
              </a:r>
              <a:r>
                <a:rPr lang="lv-LV" sz="2400" spc="120" dirty="0">
                  <a:solidFill>
                    <a:srgbClr val="456A2C"/>
                  </a:solidFill>
                  <a:latin typeface="Glacial Indifference"/>
                </a:rPr>
                <a:t>Šīs izolācijas kļūst populāras to jauko izolācijas īpašību dēļ:</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429957"/>
            </a:xfrm>
            <a:prstGeom prst="rect">
              <a:avLst/>
            </a:prstGeom>
          </p:spPr>
          <p:txBody>
            <a:bodyPr lIns="0" tIns="0" rIns="0" bIns="0" rtlCol="0" anchor="t">
              <a:spAutoFit/>
            </a:bodyPr>
            <a:lstStyle/>
            <a:p>
              <a:pPr>
                <a:lnSpc>
                  <a:spcPts val="3359"/>
                </a:lnSpc>
              </a:pPr>
              <a:r>
                <a:rPr lang="lv-LV" sz="2400" spc="120" dirty="0">
                  <a:solidFill>
                    <a:srgbClr val="456A2C"/>
                  </a:solidFill>
                  <a:latin typeface="Glacial Indifference"/>
                </a:rPr>
                <a:t>Kokšķiedru izolācija</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pic>
        <p:nvPicPr>
          <p:cNvPr id="8" name="Imagen 7" descr="Un sándwich partido a la mitad&#10;&#10;Descripción generada automáticamente">
            <a:extLst>
              <a:ext uri="{FF2B5EF4-FFF2-40B4-BE49-F238E27FC236}">
                <a16:creationId xmlns:a16="http://schemas.microsoft.com/office/drawing/2014/main" id="{8B727AFF-4B60-41C8-9BF1-9343E8D69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645" y="6438900"/>
            <a:ext cx="3016907" cy="2386727"/>
          </a:xfrm>
          <a:prstGeom prst="rect">
            <a:avLst/>
          </a:prstGeom>
        </p:spPr>
      </p:pic>
      <p:pic>
        <p:nvPicPr>
          <p:cNvPr id="17" name="Imagen 16" descr="Imagen en blanco y negro&#10;&#10;Descripción generada automáticamente con confianza media">
            <a:extLst>
              <a:ext uri="{FF2B5EF4-FFF2-40B4-BE49-F238E27FC236}">
                <a16:creationId xmlns:a16="http://schemas.microsoft.com/office/drawing/2014/main" id="{CB0708EF-3ADC-49C7-A856-77AD1DF07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8290" y="772400"/>
            <a:ext cx="3626150" cy="2251636"/>
          </a:xfrm>
          <a:prstGeom prst="rect">
            <a:avLst/>
          </a:prstGeom>
        </p:spPr>
      </p:pic>
      <p:pic>
        <p:nvPicPr>
          <p:cNvPr id="21" name="Imagen 20" descr="Imagen que contiene tabla, alimentos, comida, sándwich&#10;&#10;Descripción generada automáticamente">
            <a:extLst>
              <a:ext uri="{FF2B5EF4-FFF2-40B4-BE49-F238E27FC236}">
                <a16:creationId xmlns:a16="http://schemas.microsoft.com/office/drawing/2014/main" id="{FEAA4480-68E6-4BE3-8E0A-6FD64BCC5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8251" y="2911975"/>
            <a:ext cx="2939078" cy="2325155"/>
          </a:xfrm>
          <a:prstGeom prst="rect">
            <a:avLst/>
          </a:prstGeom>
        </p:spPr>
      </p:pic>
      <p:pic>
        <p:nvPicPr>
          <p:cNvPr id="24" name="Imagen 23" descr="Imagen que contiene edificio, material de construcción, pieza, pastel&#10;&#10;Descripción generada automáticamente">
            <a:extLst>
              <a:ext uri="{FF2B5EF4-FFF2-40B4-BE49-F238E27FC236}">
                <a16:creationId xmlns:a16="http://schemas.microsoft.com/office/drawing/2014/main" id="{BCAE97B8-D51B-43AD-B659-7C19670D3B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04293" y="5276240"/>
            <a:ext cx="2752487" cy="2177540"/>
          </a:xfrm>
          <a:prstGeom prst="rect">
            <a:avLst/>
          </a:prstGeom>
        </p:spPr>
      </p:pic>
      <p:pic>
        <p:nvPicPr>
          <p:cNvPr id="26" name="Imagen 25" descr="Imagen que contiene edificio, tabla, ladrillo, banca&#10;&#10;Descripción generada automáticamente">
            <a:extLst>
              <a:ext uri="{FF2B5EF4-FFF2-40B4-BE49-F238E27FC236}">
                <a16:creationId xmlns:a16="http://schemas.microsoft.com/office/drawing/2014/main" id="{BB17B589-F61E-4B7E-AB49-4351E600DA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40836" y="7126546"/>
            <a:ext cx="2879399" cy="2277942"/>
          </a:xfrm>
          <a:prstGeom prst="rect">
            <a:avLst/>
          </a:prstGeom>
        </p:spPr>
      </p:pic>
      <p:sp>
        <p:nvSpPr>
          <p:cNvPr id="27" name="TextBox 5">
            <a:extLst>
              <a:ext uri="{FF2B5EF4-FFF2-40B4-BE49-F238E27FC236}">
                <a16:creationId xmlns:a16="http://schemas.microsoft.com/office/drawing/2014/main" id="{22EC1337-4AFF-4352-94EE-43F51484715A}"/>
              </a:ext>
            </a:extLst>
          </p:cNvPr>
          <p:cNvSpPr txBox="1"/>
          <p:nvPr/>
        </p:nvSpPr>
        <p:spPr>
          <a:xfrm>
            <a:off x="9651560" y="9574054"/>
            <a:ext cx="7874440" cy="827150"/>
          </a:xfrm>
          <a:prstGeom prst="rect">
            <a:avLst/>
          </a:prstGeom>
        </p:spPr>
        <p:txBody>
          <a:bodyPr wrap="square" lIns="0" tIns="0" rIns="0" bIns="0" rtlCol="0" anchor="t">
            <a:spAutoFit/>
          </a:bodyPr>
          <a:lstStyle/>
          <a:p>
            <a:pPr algn="r">
              <a:lnSpc>
                <a:spcPts val="2240"/>
              </a:lnSpc>
            </a:pPr>
            <a:r>
              <a:rPr lang="lv-LV" sz="1600" spc="80" dirty="0">
                <a:solidFill>
                  <a:srgbClr val="456A2C"/>
                </a:solidFill>
                <a:latin typeface="Glacial Indifference"/>
              </a:rPr>
              <a:t>1. NODARBĪBA:  Koka kā celtniecības materiāla un koka konstrukciju energoefektivitātes vērtība </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extLst>
      <p:ext uri="{BB962C8B-B14F-4D97-AF65-F5344CB8AC3E}">
        <p14:creationId xmlns:p14="http://schemas.microsoft.com/office/powerpoint/2010/main" val="117735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1315700" cy="790345"/>
          </a:xfrm>
          <a:prstGeom prst="rect">
            <a:avLst/>
          </a:prstGeom>
        </p:spPr>
        <p:txBody>
          <a:bodyPr wrap="square" lIns="0" tIns="0" rIns="0" bIns="0" rtlCol="0" anchor="t">
            <a:spAutoFit/>
          </a:bodyPr>
          <a:lstStyle/>
          <a:p>
            <a:pPr algn="l">
              <a:lnSpc>
                <a:spcPts val="6682"/>
              </a:lnSpc>
            </a:pPr>
            <a:r>
              <a:rPr lang="lv-LV" sz="5000" b="1" spc="100" dirty="0">
                <a:solidFill>
                  <a:srgbClr val="456A2C"/>
                </a:solidFill>
                <a:latin typeface="Glos"/>
              </a:rPr>
              <a:t>Dabīgo izolāciju ieguvumi</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4656"/>
            <a:chOff x="0" y="-19050"/>
            <a:chExt cx="9013889" cy="2686207"/>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PIELĀGOJAMĪBA</a:t>
              </a:r>
            </a:p>
          </p:txBody>
        </p:sp>
        <p:sp>
          <p:nvSpPr>
            <p:cNvPr id="6" name="TextBox 6"/>
            <p:cNvSpPr txBox="1"/>
            <p:nvPr/>
          </p:nvSpPr>
          <p:spPr>
            <a:xfrm>
              <a:off x="0" y="961391"/>
              <a:ext cx="9013889" cy="1705766"/>
            </a:xfrm>
            <a:prstGeom prst="rect">
              <a:avLst/>
            </a:prstGeom>
          </p:spPr>
          <p:txBody>
            <a:bodyPr lIns="0" tIns="0" rIns="0" bIns="0" rtlCol="0" anchor="t">
              <a:spAutoFit/>
            </a:bodyPr>
            <a:lstStyle/>
            <a:p>
              <a:pPr algn="ctr">
                <a:lnSpc>
                  <a:spcPts val="3359"/>
                </a:lnSpc>
              </a:pPr>
              <a:r>
                <a:rPr lang="lv-LV" sz="2400" spc="120" dirty="0">
                  <a:solidFill>
                    <a:srgbClr val="456A2C"/>
                  </a:solidFill>
                  <a:latin typeface="Glacial Indifference"/>
                </a:rPr>
                <a:t>Lielākā daļa organisko izolācijas elementu nav nelokāmi, kas nodrošina lielu daudzpusību un pielāgojamību virsmām, kuras jāpārklāj.</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4656"/>
            <a:chOff x="0" y="-19050"/>
            <a:chExt cx="9013889" cy="2686207"/>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ILGTSPĒJĪBA</a:t>
              </a:r>
            </a:p>
          </p:txBody>
        </p:sp>
        <p:sp>
          <p:nvSpPr>
            <p:cNvPr id="10" name="TextBox 10"/>
            <p:cNvSpPr txBox="1"/>
            <p:nvPr/>
          </p:nvSpPr>
          <p:spPr>
            <a:xfrm>
              <a:off x="0" y="961391"/>
              <a:ext cx="9013889" cy="1705766"/>
            </a:xfrm>
            <a:prstGeom prst="rect">
              <a:avLst/>
            </a:prstGeom>
          </p:spPr>
          <p:txBody>
            <a:bodyPr lIns="0" tIns="0" rIns="0" bIns="0" rtlCol="0" anchor="t">
              <a:spAutoFit/>
            </a:bodyPr>
            <a:lstStyle/>
            <a:p>
              <a:pPr algn="ctr">
                <a:lnSpc>
                  <a:spcPts val="3359"/>
                </a:lnSpc>
              </a:pPr>
              <a:r>
                <a:rPr lang="lv-LV" sz="2400" spc="120" dirty="0">
                  <a:solidFill>
                    <a:srgbClr val="456A2C"/>
                  </a:solidFill>
                  <a:latin typeface="Glacial Indifference"/>
                </a:rPr>
                <a:t>Ekoloģiskas izolācijas, kas izgatavotas no organiskiem un dabīgiem materiāliem, ar ļoti zemām enerģētiskajām prasībām to ražošanai</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4656"/>
            <a:chOff x="0" y="-19050"/>
            <a:chExt cx="9013889" cy="2686207"/>
          </a:xfrm>
        </p:grpSpPr>
        <p:sp>
          <p:nvSpPr>
            <p:cNvPr id="13" name="TextBox 13"/>
            <p:cNvSpPr txBox="1"/>
            <p:nvPr/>
          </p:nvSpPr>
          <p:spPr>
            <a:xfrm>
              <a:off x="1105" y="-19050"/>
              <a:ext cx="9012784" cy="673005"/>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IZLOLĀCIJAS ĪPAŠĪBAS</a:t>
              </a:r>
            </a:p>
          </p:txBody>
        </p:sp>
        <p:sp>
          <p:nvSpPr>
            <p:cNvPr id="14" name="TextBox 14"/>
            <p:cNvSpPr txBox="1"/>
            <p:nvPr/>
          </p:nvSpPr>
          <p:spPr>
            <a:xfrm>
              <a:off x="0" y="961391"/>
              <a:ext cx="9013889" cy="1705766"/>
            </a:xfrm>
            <a:prstGeom prst="rect">
              <a:avLst/>
            </a:prstGeom>
          </p:spPr>
          <p:txBody>
            <a:bodyPr lIns="0" tIns="0" rIns="0" bIns="0" rtlCol="0" anchor="t">
              <a:spAutoFit/>
            </a:bodyPr>
            <a:lstStyle/>
            <a:p>
              <a:pPr algn="ctr">
                <a:lnSpc>
                  <a:spcPts val="3359"/>
                </a:lnSpc>
              </a:pPr>
              <a:r>
                <a:rPr lang="lv-LV" sz="2400" spc="120" dirty="0">
                  <a:solidFill>
                    <a:srgbClr val="456A2C"/>
                  </a:solidFill>
                  <a:latin typeface="Glacial Indifference"/>
                </a:rPr>
                <a:t>Lielākās daļas organisko izolāciju siltuma vadītspēja (</a:t>
              </a:r>
              <a:r>
                <a:rPr lang="el-GR" sz="2400" spc="120" dirty="0">
                  <a:solidFill>
                    <a:srgbClr val="456A2C"/>
                  </a:solidFill>
                  <a:latin typeface="Glacial Indifference"/>
                </a:rPr>
                <a:t>λ) </a:t>
              </a:r>
              <a:r>
                <a:rPr lang="lv-LV" sz="2400" spc="120" dirty="0">
                  <a:solidFill>
                    <a:srgbClr val="456A2C"/>
                  </a:solidFill>
                  <a:latin typeface="Glacial Indifference"/>
                </a:rPr>
                <a:t>ir mazāka par 0,04 W / (m · K), kas ir lieliska īpašība.</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014656"/>
            <a:chOff x="0" y="-19050"/>
            <a:chExt cx="9013889" cy="2686207"/>
          </a:xfrm>
        </p:grpSpPr>
        <p:sp>
          <p:nvSpPr>
            <p:cNvPr id="17" name="TextBox 17"/>
            <p:cNvSpPr txBox="1"/>
            <p:nvPr/>
          </p:nvSpPr>
          <p:spPr>
            <a:xfrm>
              <a:off x="1105" y="-19050"/>
              <a:ext cx="9012784" cy="673005"/>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HIGROSKOPISKĀS ĪPAŠĪBAS</a:t>
              </a:r>
            </a:p>
          </p:txBody>
        </p:sp>
        <p:sp>
          <p:nvSpPr>
            <p:cNvPr id="18" name="TextBox 18"/>
            <p:cNvSpPr txBox="1"/>
            <p:nvPr/>
          </p:nvSpPr>
          <p:spPr>
            <a:xfrm>
              <a:off x="0" y="961391"/>
              <a:ext cx="9013889" cy="1705766"/>
            </a:xfrm>
            <a:prstGeom prst="rect">
              <a:avLst/>
            </a:prstGeom>
          </p:spPr>
          <p:txBody>
            <a:bodyPr lIns="0" tIns="0" rIns="0" bIns="0" rtlCol="0" anchor="t">
              <a:spAutoFit/>
            </a:bodyPr>
            <a:lstStyle/>
            <a:p>
              <a:pPr algn="ctr">
                <a:lnSpc>
                  <a:spcPts val="3359"/>
                </a:lnSpc>
              </a:pPr>
              <a:r>
                <a:rPr lang="lv-LV" sz="2400" spc="120" dirty="0">
                  <a:solidFill>
                    <a:srgbClr val="456A2C"/>
                  </a:solidFill>
                  <a:latin typeface="Glacial Indifference"/>
                </a:rPr>
                <a:t>Lielākajai daļai dabisko organisko izolāciju piemīt labas higroskopiskās īpašības, regulējot mitruma līmeni ēku iekšienē</a:t>
              </a:r>
              <a:endParaRPr lang="en-U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
        <p:nvSpPr>
          <p:cNvPr id="23" name="TextBox 5">
            <a:extLst>
              <a:ext uri="{FF2B5EF4-FFF2-40B4-BE49-F238E27FC236}">
                <a16:creationId xmlns:a16="http://schemas.microsoft.com/office/drawing/2014/main" id="{07980E8C-EDC4-4597-934E-F1439949B9BC}"/>
              </a:ext>
            </a:extLst>
          </p:cNvPr>
          <p:cNvSpPr txBox="1"/>
          <p:nvPr/>
        </p:nvSpPr>
        <p:spPr>
          <a:xfrm>
            <a:off x="9651560" y="9574054"/>
            <a:ext cx="7607740" cy="1109278"/>
          </a:xfrm>
          <a:prstGeom prst="rect">
            <a:avLst/>
          </a:prstGeom>
        </p:spPr>
        <p:txBody>
          <a:bodyPr lIns="0" tIns="0" rIns="0" bIns="0" rtlCol="0" anchor="t">
            <a:spAutoFit/>
          </a:bodyPr>
          <a:lstStyle/>
          <a:p>
            <a:pPr algn="r">
              <a:lnSpc>
                <a:spcPts val="2240"/>
              </a:lnSpc>
            </a:pPr>
            <a:r>
              <a:rPr lang="lv-LV" sz="1600" spc="80" dirty="0">
                <a:solidFill>
                  <a:srgbClr val="456A2C"/>
                </a:solidFill>
                <a:latin typeface="Glacial Indifference"/>
              </a:rPr>
              <a:t>1. NODARBĪBA:  Koka kā celtniecības materiāla un koka konstrukciju energoefektivitātes vērtība </a:t>
            </a:r>
            <a:endParaRPr lang="es-ES" sz="1600" spc="80" dirty="0">
              <a:solidFill>
                <a:srgbClr val="456A2C"/>
              </a:solidFill>
              <a:latin typeface="Glacial Indifference"/>
            </a:endParaRPr>
          </a:p>
          <a:p>
            <a:pPr algn="r">
              <a:lnSpc>
                <a:spcPts val="2240"/>
              </a:lnSpc>
            </a:pP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5401863"/>
          </a:xfrm>
          <a:prstGeom prst="rect">
            <a:avLst/>
          </a:prstGeom>
        </p:spPr>
        <p:txBody>
          <a:bodyPr lIns="0" tIns="0" rIns="0" bIns="0" rtlCol="0" anchor="t">
            <a:spAutoFit/>
          </a:bodyPr>
          <a:lstStyle/>
          <a:p>
            <a:pPr algn="just">
              <a:lnSpc>
                <a:spcPts val="3359"/>
              </a:lnSpc>
              <a:spcAft>
                <a:spcPts val="600"/>
              </a:spcAft>
            </a:pPr>
            <a:r>
              <a:rPr lang="lv-LV" sz="2400" spc="120" dirty="0">
                <a:solidFill>
                  <a:srgbClr val="456A2C"/>
                </a:solidFill>
                <a:latin typeface="Glacial Indifference"/>
              </a:rPr>
              <a:t>Siltuma tilti ir jūtamās ēkas daļas, kurās ir atšķirīgs konstrukcijas viendabīgums.</a:t>
            </a:r>
          </a:p>
          <a:p>
            <a:pPr algn="just">
              <a:lnSpc>
                <a:spcPts val="3359"/>
              </a:lnSpc>
              <a:spcAft>
                <a:spcPts val="600"/>
              </a:spcAft>
            </a:pPr>
            <a:r>
              <a:rPr lang="lv-LV" sz="2400" spc="120" dirty="0">
                <a:solidFill>
                  <a:srgbClr val="456A2C"/>
                </a:solidFill>
                <a:latin typeface="Glacial Indifference"/>
              </a:rPr>
              <a:t>Šīs izmaiņas var izraisīt atšķirīgs korpusa biezums vai izmantoto materiālu īpašības, būvelementu iespiešanās ar dažādām vadītspējas īpašībām vai atšķirība starp ārējo un iekšējo laukumu (piemēram, sienas, grīdas vai jumti).</a:t>
            </a:r>
          </a:p>
          <a:p>
            <a:pPr algn="just">
              <a:lnSpc>
                <a:spcPts val="3359"/>
              </a:lnSpc>
              <a:spcAft>
                <a:spcPts val="600"/>
              </a:spcAft>
            </a:pPr>
            <a:r>
              <a:rPr lang="lv-LV" sz="2400" spc="120" dirty="0">
                <a:solidFill>
                  <a:srgbClr val="456A2C"/>
                </a:solidFill>
                <a:latin typeface="Glacial Indifference"/>
              </a:rPr>
              <a:t> </a:t>
            </a:r>
          </a:p>
          <a:p>
            <a:pPr>
              <a:lnSpc>
                <a:spcPts val="3359"/>
              </a:lnSpc>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430747"/>
            <a:chOff x="0" y="0"/>
            <a:chExt cx="21640800" cy="1907661"/>
          </a:xfrm>
        </p:grpSpPr>
        <p:sp>
          <p:nvSpPr>
            <p:cNvPr id="5" name="TextBox 5"/>
            <p:cNvSpPr txBox="1"/>
            <p:nvPr/>
          </p:nvSpPr>
          <p:spPr>
            <a:xfrm>
              <a:off x="11497147" y="428625"/>
              <a:ext cx="10143653" cy="1479036"/>
            </a:xfrm>
            <a:prstGeom prst="rect">
              <a:avLst/>
            </a:prstGeom>
          </p:spPr>
          <p:txBody>
            <a:bodyPr lIns="0" tIns="0" rIns="0" bIns="0" rtlCol="0" anchor="t">
              <a:spAutoFit/>
            </a:bodyPr>
            <a:lstStyle/>
            <a:p>
              <a:pPr algn="r">
                <a:lnSpc>
                  <a:spcPts val="2240"/>
                </a:lnSpc>
              </a:pPr>
              <a:r>
                <a:rPr lang="lv-LV" sz="1600" spc="80" dirty="0">
                  <a:solidFill>
                    <a:srgbClr val="456A2C"/>
                  </a:solidFill>
                  <a:latin typeface="Glacial Indifference"/>
                </a:rPr>
                <a:t>1. NODARBĪBA:  Koka kā celtniecības materiāla un koka konstrukciju energoefektivitātes vērtība </a:t>
              </a:r>
              <a:endParaRPr lang="es-ES" sz="1600" spc="80" dirty="0">
                <a:solidFill>
                  <a:srgbClr val="456A2C"/>
                </a:solidFill>
                <a:latin typeface="Glacial Indifference"/>
              </a:endParaRPr>
            </a:p>
            <a:p>
              <a:pPr algn="r">
                <a:lnSpc>
                  <a:spcPts val="2240"/>
                </a:lnSpc>
              </a:pP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831545"/>
            </a:xfrm>
            <a:prstGeom prst="rect">
              <a:avLst/>
            </a:prstGeom>
          </p:spPr>
          <p:txBody>
            <a:bodyPr lIns="0" tIns="0" rIns="0" bIns="0" rtlCol="0" anchor="t">
              <a:spAutoFit/>
            </a:bodyPr>
            <a:lstStyle/>
            <a:p>
              <a:pPr>
                <a:lnSpc>
                  <a:spcPts val="8370"/>
                </a:lnSpc>
              </a:pPr>
              <a:r>
                <a:rPr lang="en-GB" sz="5400" spc="150" dirty="0">
                  <a:solidFill>
                    <a:srgbClr val="FEFFF8"/>
                  </a:solidFill>
                  <a:latin typeface="Glacial Indifference Bold"/>
                </a:rPr>
                <a:t>SILTUMA TILTI</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pic>
        <p:nvPicPr>
          <p:cNvPr id="11" name="Imagen 10">
            <a:extLst>
              <a:ext uri="{FF2B5EF4-FFF2-40B4-BE49-F238E27FC236}">
                <a16:creationId xmlns:a16="http://schemas.microsoft.com/office/drawing/2014/main" id="{BF07D326-701B-42D7-A445-C87683121E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5392383"/>
            <a:ext cx="5681443" cy="3157898"/>
          </a:xfrm>
          <a:prstGeom prst="rect">
            <a:avLst/>
          </a:prstGeom>
          <a:noFill/>
          <a:ln>
            <a:noFill/>
          </a:ln>
        </p:spPr>
      </p:pic>
    </p:spTree>
    <p:extLst>
      <p:ext uri="{BB962C8B-B14F-4D97-AF65-F5344CB8AC3E}">
        <p14:creationId xmlns:p14="http://schemas.microsoft.com/office/powerpoint/2010/main" val="86903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29801" y="1014413"/>
            <a:ext cx="7429500" cy="7238851"/>
            <a:chOff x="-415531" y="-19050"/>
            <a:chExt cx="9906001" cy="9651806"/>
          </a:xfrm>
        </p:grpSpPr>
        <p:sp>
          <p:nvSpPr>
            <p:cNvPr id="3" name="TextBox 3"/>
            <p:cNvSpPr txBox="1"/>
            <p:nvPr/>
          </p:nvSpPr>
          <p:spPr>
            <a:xfrm>
              <a:off x="0" y="1181007"/>
              <a:ext cx="9490469" cy="543055"/>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lv-LV" sz="2400" spc="120" dirty="0">
                  <a:solidFill>
                    <a:srgbClr val="456A2C"/>
                  </a:solidFill>
                  <a:latin typeface="Glacial Indifference"/>
                </a:rPr>
                <a:t>Priekšējie nomaļi fasādēs</a:t>
              </a:r>
            </a:p>
          </p:txBody>
        </p:sp>
        <p:sp>
          <p:nvSpPr>
            <p:cNvPr id="4" name="TextBox 4"/>
            <p:cNvSpPr txBox="1"/>
            <p:nvPr/>
          </p:nvSpPr>
          <p:spPr>
            <a:xfrm>
              <a:off x="0" y="-19050"/>
              <a:ext cx="9490469" cy="689610"/>
            </a:xfrm>
            <a:prstGeom prst="rect">
              <a:avLst/>
            </a:prstGeom>
          </p:spPr>
          <p:txBody>
            <a:bodyPr lIns="0" tIns="0" rIns="0" bIns="0" rtlCol="0" anchor="t">
              <a:spAutoFit/>
            </a:bodyPr>
            <a:lstStyle/>
            <a:p>
              <a:pPr algn="l">
                <a:lnSpc>
                  <a:spcPts val="4125"/>
                </a:lnSpc>
              </a:pPr>
              <a:r>
                <a:rPr lang="en-US" sz="3300" spc="165">
                  <a:solidFill>
                    <a:srgbClr val="FEFFF8"/>
                  </a:solidFill>
                  <a:latin typeface="Glacial Indifference"/>
                </a:rPr>
                <a:t>SAFETY RULES AND REGULATIONS</a:t>
              </a:r>
            </a:p>
          </p:txBody>
        </p:sp>
        <p:sp>
          <p:nvSpPr>
            <p:cNvPr id="5" name="TextBox 5"/>
            <p:cNvSpPr txBox="1"/>
            <p:nvPr/>
          </p:nvSpPr>
          <p:spPr>
            <a:xfrm>
              <a:off x="-415531" y="3078980"/>
              <a:ext cx="9906001" cy="543055"/>
            </a:xfrm>
            <a:prstGeom prst="rect">
              <a:avLst/>
            </a:prstGeom>
          </p:spPr>
          <p:txBody>
            <a:bodyPr wrap="square"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lv-LV" sz="2400" spc="120" dirty="0">
                  <a:solidFill>
                    <a:srgbClr val="456A2C"/>
                  </a:solidFill>
                  <a:latin typeface="Glacial Indifference"/>
                </a:rPr>
                <a:t>Savienojumi starp fasādēm un jumtiem</a:t>
              </a:r>
            </a:p>
          </p:txBody>
        </p:sp>
        <p:sp>
          <p:nvSpPr>
            <p:cNvPr id="20" name="TextBox 5">
              <a:extLst>
                <a:ext uri="{FF2B5EF4-FFF2-40B4-BE49-F238E27FC236}">
                  <a16:creationId xmlns:a16="http://schemas.microsoft.com/office/drawing/2014/main" id="{EE9F6334-7F42-4DF4-A473-BD2F84A034CC}"/>
                </a:ext>
              </a:extLst>
            </p:cNvPr>
            <p:cNvSpPr txBox="1"/>
            <p:nvPr/>
          </p:nvSpPr>
          <p:spPr>
            <a:xfrm>
              <a:off x="0" y="5061761"/>
              <a:ext cx="9490469" cy="1124411"/>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lv-LV" sz="2400" spc="120" dirty="0">
                  <a:solidFill>
                    <a:srgbClr val="456A2C"/>
                  </a:solidFill>
                  <a:latin typeface="Glacial Indifference"/>
                </a:rPr>
                <a:t>Savienojumi starp fasādēm un karkasiem, kas nonāk saskarē ar augsni</a:t>
              </a:r>
            </a:p>
          </p:txBody>
        </p:sp>
        <p:sp>
          <p:nvSpPr>
            <p:cNvPr id="22" name="TextBox 5">
              <a:extLst>
                <a:ext uri="{FF2B5EF4-FFF2-40B4-BE49-F238E27FC236}">
                  <a16:creationId xmlns:a16="http://schemas.microsoft.com/office/drawing/2014/main" id="{C0F5D0AD-544E-4E4C-918A-44D58531B8D5}"/>
                </a:ext>
              </a:extLst>
            </p:cNvPr>
            <p:cNvSpPr txBox="1"/>
            <p:nvPr/>
          </p:nvSpPr>
          <p:spPr>
            <a:xfrm>
              <a:off x="0" y="7106920"/>
              <a:ext cx="9490469" cy="543055"/>
            </a:xfrm>
            <a:prstGeom prst="rect">
              <a:avLst/>
            </a:prstGeom>
          </p:spPr>
          <p:txBody>
            <a:bodyPr lIns="0" tIns="0" rIns="0" bIns="0" rtlCol="0" anchor="t">
              <a:spAutoFit/>
            </a:bodyPr>
            <a:lstStyle/>
            <a:p>
              <a:pPr algn="just">
                <a:lnSpc>
                  <a:spcPts val="3359"/>
                </a:lnSpc>
                <a:spcAft>
                  <a:spcPts val="600"/>
                </a:spcAft>
              </a:pPr>
              <a:r>
                <a:rPr lang="lv-LV" sz="2400" spc="120" dirty="0">
                  <a:solidFill>
                    <a:srgbClr val="456A2C"/>
                  </a:solidFill>
                  <a:latin typeface="Glacial Indifference"/>
                </a:rPr>
                <a:t>- Fasādes savienojumi ar nomaļiem</a:t>
              </a:r>
            </a:p>
          </p:txBody>
        </p:sp>
        <p:sp>
          <p:nvSpPr>
            <p:cNvPr id="24" name="TextBox 5">
              <a:extLst>
                <a:ext uri="{FF2B5EF4-FFF2-40B4-BE49-F238E27FC236}">
                  <a16:creationId xmlns:a16="http://schemas.microsoft.com/office/drawing/2014/main" id="{5543CBA5-C05C-4B9F-94EE-5721DA73A309}"/>
                </a:ext>
              </a:extLst>
            </p:cNvPr>
            <p:cNvSpPr txBox="1"/>
            <p:nvPr/>
          </p:nvSpPr>
          <p:spPr>
            <a:xfrm>
              <a:off x="0" y="9089701"/>
              <a:ext cx="9490469" cy="543055"/>
            </a:xfrm>
            <a:prstGeom prst="rect">
              <a:avLst/>
            </a:prstGeom>
          </p:spPr>
          <p:txBody>
            <a:bodyPr lIns="0" tIns="0" rIns="0" bIns="0" rtlCol="0" anchor="t">
              <a:spAutoFit/>
            </a:bodyPr>
            <a:lstStyle/>
            <a:p>
              <a:pPr algn="just">
                <a:lnSpc>
                  <a:spcPts val="3359"/>
                </a:lnSpc>
                <a:spcAft>
                  <a:spcPts val="600"/>
                </a:spcAft>
              </a:pPr>
              <a:r>
                <a:rPr lang="lv-LV" sz="2400" spc="120" dirty="0">
                  <a:solidFill>
                    <a:srgbClr val="456A2C"/>
                  </a:solidFill>
                  <a:latin typeface="Glacial Indifference"/>
                </a:rPr>
                <a:t>- Fasādes savienojums a</a:t>
              </a:r>
              <a:r>
                <a:rPr lang="en-US" sz="2400" spc="120" dirty="0">
                  <a:solidFill>
                    <a:srgbClr val="456A2C"/>
                  </a:solidFill>
                  <a:latin typeface="Glacial Indifference"/>
                </a:rPr>
                <a:t>r</a:t>
              </a:r>
              <a:r>
                <a:rPr lang="lv-LV" sz="2400" spc="120" dirty="0">
                  <a:solidFill>
                    <a:srgbClr val="456A2C"/>
                  </a:solidFill>
                  <a:latin typeface="Glacial Indifference"/>
                </a:rPr>
                <a:t> pazemes sienām</a:t>
              </a: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619481"/>
            </a:xfrm>
            <a:prstGeom prst="rect">
              <a:avLst/>
            </a:prstGeom>
            <a:grpFill/>
          </p:spPr>
          <p:txBody>
            <a:bodyPr lIns="0" tIns="0" rIns="0" bIns="0" rtlCol="0" anchor="t">
              <a:spAutoFit/>
            </a:bodyPr>
            <a:lstStyle/>
            <a:p>
              <a:pPr algn="l">
                <a:lnSpc>
                  <a:spcPts val="8370"/>
                </a:lnSpc>
              </a:pPr>
              <a:r>
                <a:rPr lang="lv-LV" sz="6200" b="1" spc="310" dirty="0">
                  <a:solidFill>
                    <a:srgbClr val="FEFFF8"/>
                  </a:solidFill>
                  <a:latin typeface="Glos"/>
                </a:rPr>
                <a:t>Vājās puses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4872703"/>
            <a:chOff x="0" y="859658"/>
            <a:chExt cx="9490469" cy="5186324"/>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433505"/>
            </a:xfrm>
            <a:prstGeom prst="rect">
              <a:avLst/>
            </a:prstGeom>
          </p:spPr>
          <p:txBody>
            <a:bodyPr lIns="0" tIns="0" rIns="0" bIns="0" rtlCol="0" anchor="t">
              <a:spAutoFit/>
            </a:bodyPr>
            <a:lstStyle/>
            <a:p>
              <a:pPr algn="l">
                <a:lnSpc>
                  <a:spcPts val="3359"/>
                </a:lnSpc>
              </a:pPr>
              <a:r>
                <a:rPr lang="es-ES" sz="2400" spc="120" dirty="0">
                  <a:solidFill>
                    <a:srgbClr val="456A2C"/>
                  </a:solidFill>
                  <a:latin typeface="Glacial Indifference"/>
                </a:rPr>
                <a:t>- </a:t>
              </a:r>
              <a:r>
                <a:rPr lang="lv-LV" sz="2400" spc="120" dirty="0">
                  <a:solidFill>
                    <a:srgbClr val="456A2C"/>
                  </a:solidFill>
                  <a:latin typeface="Glacial Indifference"/>
                </a:rPr>
                <a:t>Integrētie pīlāri fasādes korpusā</a:t>
              </a:r>
            </a:p>
          </p:txBody>
        </p:sp>
        <p:sp>
          <p:nvSpPr>
            <p:cNvPr id="18" name="TextBox 5">
              <a:extLst>
                <a:ext uri="{FF2B5EF4-FFF2-40B4-BE49-F238E27FC236}">
                  <a16:creationId xmlns:a16="http://schemas.microsoft.com/office/drawing/2014/main" id="{46B5FDEF-22AE-4FA8-96B5-96DFEAA6B405}"/>
                </a:ext>
              </a:extLst>
            </p:cNvPr>
            <p:cNvSpPr txBox="1"/>
            <p:nvPr/>
          </p:nvSpPr>
          <p:spPr>
            <a:xfrm>
              <a:off x="0" y="4009578"/>
              <a:ext cx="9490469" cy="429957"/>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lv-LV" sz="2400" spc="120" dirty="0">
                  <a:solidFill>
                    <a:srgbClr val="456A2C"/>
                  </a:solidFill>
                  <a:latin typeface="Glacial Indifference"/>
                </a:rPr>
                <a:t>Žalūziju kastes</a:t>
              </a:r>
            </a:p>
          </p:txBody>
        </p:sp>
        <p:sp>
          <p:nvSpPr>
            <p:cNvPr id="21" name="TextBox 3">
              <a:extLst>
                <a:ext uri="{FF2B5EF4-FFF2-40B4-BE49-F238E27FC236}">
                  <a16:creationId xmlns:a16="http://schemas.microsoft.com/office/drawing/2014/main" id="{5EF667D9-9D3D-4C5D-9367-B05D3EE7B19C}"/>
                </a:ext>
              </a:extLst>
            </p:cNvPr>
            <p:cNvSpPr txBox="1"/>
            <p:nvPr/>
          </p:nvSpPr>
          <p:spPr>
            <a:xfrm>
              <a:off x="0" y="2432667"/>
              <a:ext cx="9490469" cy="429957"/>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lv-LV" sz="2400" spc="120" dirty="0">
                  <a:solidFill>
                    <a:srgbClr val="456A2C"/>
                  </a:solidFill>
                  <a:latin typeface="Glacial Indifference"/>
                </a:rPr>
                <a:t>Atveru </a:t>
              </a:r>
              <a:r>
                <a:rPr lang="en-US" sz="2400" spc="120" dirty="0">
                  <a:solidFill>
                    <a:srgbClr val="456A2C"/>
                  </a:solidFill>
                  <a:latin typeface="Glacial Indifference"/>
                </a:rPr>
                <a:t>un</a:t>
              </a:r>
              <a:r>
                <a:rPr lang="lv-LV" sz="2400" spc="120" dirty="0">
                  <a:solidFill>
                    <a:srgbClr val="456A2C"/>
                  </a:solidFill>
                  <a:latin typeface="Glacial Indifference"/>
                </a:rPr>
                <a:t> jumta logu perimetrs</a:t>
              </a:r>
            </a:p>
          </p:txBody>
        </p:sp>
        <p:sp>
          <p:nvSpPr>
            <p:cNvPr id="19" name="TextBox 5">
              <a:extLst>
                <a:ext uri="{FF2B5EF4-FFF2-40B4-BE49-F238E27FC236}">
                  <a16:creationId xmlns:a16="http://schemas.microsoft.com/office/drawing/2014/main" id="{B2EDF66B-4661-4CF3-A9F5-72124FF685D1}"/>
                </a:ext>
              </a:extLst>
            </p:cNvPr>
            <p:cNvSpPr txBox="1"/>
            <p:nvPr/>
          </p:nvSpPr>
          <p:spPr>
            <a:xfrm>
              <a:off x="0" y="5612477"/>
              <a:ext cx="9490469" cy="433505"/>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lv-LV" sz="2400" spc="120" dirty="0">
                  <a:solidFill>
                    <a:srgbClr val="456A2C"/>
                  </a:solidFill>
                  <a:latin typeface="Glacial Indifference"/>
                </a:rPr>
                <a:t>Citi integrētie siltuma tilti</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9</a:t>
            </a:fld>
            <a:endParaRPr lang="en-US" sz="2400" spc="120" dirty="0">
              <a:solidFill>
                <a:srgbClr val="D9D9D9"/>
              </a:solidFill>
              <a:latin typeface="Glacial Indifference"/>
            </a:endParaRPr>
          </a:p>
        </p:txBody>
      </p:sp>
      <p:pic>
        <p:nvPicPr>
          <p:cNvPr id="8" name="Imagen 7">
            <a:extLst>
              <a:ext uri="{FF2B5EF4-FFF2-40B4-BE49-F238E27FC236}">
                <a16:creationId xmlns:a16="http://schemas.microsoft.com/office/drawing/2014/main" id="{FA97DBF8-631C-4D13-9F62-D2AE83942017}"/>
              </a:ext>
            </a:extLst>
          </p:cNvPr>
          <p:cNvPicPr>
            <a:picLocks noChangeAspect="1"/>
          </p:cNvPicPr>
          <p:nvPr/>
        </p:nvPicPr>
        <p:blipFill>
          <a:blip r:embed="rId2"/>
          <a:stretch>
            <a:fillRect/>
          </a:stretch>
        </p:blipFill>
        <p:spPr>
          <a:xfrm>
            <a:off x="15544800" y="1951237"/>
            <a:ext cx="1257409" cy="1104996"/>
          </a:xfrm>
          <a:prstGeom prst="rect">
            <a:avLst/>
          </a:prstGeom>
        </p:spPr>
      </p:pic>
      <p:pic>
        <p:nvPicPr>
          <p:cNvPr id="25" name="Imagen 24">
            <a:extLst>
              <a:ext uri="{FF2B5EF4-FFF2-40B4-BE49-F238E27FC236}">
                <a16:creationId xmlns:a16="http://schemas.microsoft.com/office/drawing/2014/main" id="{7A7A820D-3C80-42DA-BF1F-746EB34D5B4E}"/>
              </a:ext>
            </a:extLst>
          </p:cNvPr>
          <p:cNvPicPr>
            <a:picLocks noChangeAspect="1"/>
          </p:cNvPicPr>
          <p:nvPr/>
        </p:nvPicPr>
        <p:blipFill>
          <a:blip r:embed="rId3"/>
          <a:stretch>
            <a:fillRect/>
          </a:stretch>
        </p:blipFill>
        <p:spPr>
          <a:xfrm>
            <a:off x="8266214" y="3377282"/>
            <a:ext cx="1265030" cy="883997"/>
          </a:xfrm>
          <a:prstGeom prst="rect">
            <a:avLst/>
          </a:prstGeom>
        </p:spPr>
      </p:pic>
      <p:pic>
        <p:nvPicPr>
          <p:cNvPr id="27" name="Imagen 26">
            <a:extLst>
              <a:ext uri="{FF2B5EF4-FFF2-40B4-BE49-F238E27FC236}">
                <a16:creationId xmlns:a16="http://schemas.microsoft.com/office/drawing/2014/main" id="{0FDE8BAB-E6E7-47F6-ADF9-EBB47BD6EE81}"/>
              </a:ext>
            </a:extLst>
          </p:cNvPr>
          <p:cNvPicPr>
            <a:picLocks noChangeAspect="1"/>
          </p:cNvPicPr>
          <p:nvPr/>
        </p:nvPicPr>
        <p:blipFill>
          <a:blip r:embed="rId4"/>
          <a:stretch>
            <a:fillRect/>
          </a:stretch>
        </p:blipFill>
        <p:spPr>
          <a:xfrm>
            <a:off x="8387940" y="4639635"/>
            <a:ext cx="876376" cy="960203"/>
          </a:xfrm>
          <a:prstGeom prst="rect">
            <a:avLst/>
          </a:prstGeom>
        </p:spPr>
      </p:pic>
      <p:pic>
        <p:nvPicPr>
          <p:cNvPr id="29" name="Imagen 28">
            <a:extLst>
              <a:ext uri="{FF2B5EF4-FFF2-40B4-BE49-F238E27FC236}">
                <a16:creationId xmlns:a16="http://schemas.microsoft.com/office/drawing/2014/main" id="{D75F81DC-9EC6-4366-8D0E-370EC7E60577}"/>
              </a:ext>
            </a:extLst>
          </p:cNvPr>
          <p:cNvPicPr>
            <a:picLocks noChangeAspect="1"/>
          </p:cNvPicPr>
          <p:nvPr/>
        </p:nvPicPr>
        <p:blipFill>
          <a:blip r:embed="rId5"/>
          <a:stretch>
            <a:fillRect/>
          </a:stretch>
        </p:blipFill>
        <p:spPr>
          <a:xfrm>
            <a:off x="8398752" y="6333576"/>
            <a:ext cx="914479" cy="1272650"/>
          </a:xfrm>
          <a:prstGeom prst="rect">
            <a:avLst/>
          </a:prstGeom>
        </p:spPr>
      </p:pic>
      <p:pic>
        <p:nvPicPr>
          <p:cNvPr id="31" name="Imagen 30">
            <a:extLst>
              <a:ext uri="{FF2B5EF4-FFF2-40B4-BE49-F238E27FC236}">
                <a16:creationId xmlns:a16="http://schemas.microsoft.com/office/drawing/2014/main" id="{E7D66BD3-842A-4CE1-9F6F-88AD53034727}"/>
              </a:ext>
            </a:extLst>
          </p:cNvPr>
          <p:cNvPicPr>
            <a:picLocks noChangeAspect="1"/>
          </p:cNvPicPr>
          <p:nvPr/>
        </p:nvPicPr>
        <p:blipFill>
          <a:blip r:embed="rId6"/>
          <a:stretch>
            <a:fillRect/>
          </a:stretch>
        </p:blipFill>
        <p:spPr>
          <a:xfrm>
            <a:off x="15773400" y="3384497"/>
            <a:ext cx="1226926" cy="1005927"/>
          </a:xfrm>
          <a:prstGeom prst="rect">
            <a:avLst/>
          </a:prstGeom>
        </p:spPr>
      </p:pic>
      <p:pic>
        <p:nvPicPr>
          <p:cNvPr id="33" name="Imagen 32">
            <a:extLst>
              <a:ext uri="{FF2B5EF4-FFF2-40B4-BE49-F238E27FC236}">
                <a16:creationId xmlns:a16="http://schemas.microsoft.com/office/drawing/2014/main" id="{E964F033-5179-4FCD-827A-ACBA9F6F3D46}"/>
              </a:ext>
            </a:extLst>
          </p:cNvPr>
          <p:cNvPicPr>
            <a:picLocks noChangeAspect="1"/>
          </p:cNvPicPr>
          <p:nvPr/>
        </p:nvPicPr>
        <p:blipFill>
          <a:blip r:embed="rId7"/>
          <a:stretch>
            <a:fillRect/>
          </a:stretch>
        </p:blipFill>
        <p:spPr>
          <a:xfrm>
            <a:off x="15697065" y="5238663"/>
            <a:ext cx="1562235" cy="1036410"/>
          </a:xfrm>
          <a:prstGeom prst="rect">
            <a:avLst/>
          </a:prstGeom>
        </p:spPr>
      </p:pic>
      <p:pic>
        <p:nvPicPr>
          <p:cNvPr id="35" name="Imagen 34">
            <a:extLst>
              <a:ext uri="{FF2B5EF4-FFF2-40B4-BE49-F238E27FC236}">
                <a16:creationId xmlns:a16="http://schemas.microsoft.com/office/drawing/2014/main" id="{C15E529E-FA7D-4272-B6DA-18C1284B41D2}"/>
              </a:ext>
            </a:extLst>
          </p:cNvPr>
          <p:cNvPicPr>
            <a:picLocks noChangeAspect="1"/>
          </p:cNvPicPr>
          <p:nvPr/>
        </p:nvPicPr>
        <p:blipFill>
          <a:blip r:embed="rId8"/>
          <a:stretch>
            <a:fillRect/>
          </a:stretch>
        </p:blipFill>
        <p:spPr>
          <a:xfrm>
            <a:off x="15689454" y="6516208"/>
            <a:ext cx="1455546" cy="1104996"/>
          </a:xfrm>
          <a:prstGeom prst="rect">
            <a:avLst/>
          </a:prstGeom>
        </p:spPr>
      </p:pic>
      <p:sp>
        <p:nvSpPr>
          <p:cNvPr id="28" name="TextBox 5">
            <a:extLst>
              <a:ext uri="{FF2B5EF4-FFF2-40B4-BE49-F238E27FC236}">
                <a16:creationId xmlns:a16="http://schemas.microsoft.com/office/drawing/2014/main" id="{F18208E3-23A5-4DD4-AE57-87A0B945B319}"/>
              </a:ext>
            </a:extLst>
          </p:cNvPr>
          <p:cNvSpPr txBox="1"/>
          <p:nvPr/>
        </p:nvSpPr>
        <p:spPr>
          <a:xfrm>
            <a:off x="9651560" y="9574054"/>
            <a:ext cx="7607740" cy="1109278"/>
          </a:xfrm>
          <a:prstGeom prst="rect">
            <a:avLst/>
          </a:prstGeom>
        </p:spPr>
        <p:txBody>
          <a:bodyPr lIns="0" tIns="0" rIns="0" bIns="0" rtlCol="0" anchor="t">
            <a:spAutoFit/>
          </a:bodyPr>
          <a:lstStyle/>
          <a:p>
            <a:pPr algn="r">
              <a:lnSpc>
                <a:spcPts val="2240"/>
              </a:lnSpc>
            </a:pPr>
            <a:r>
              <a:rPr lang="lv-LV" sz="1600" spc="80" dirty="0">
                <a:solidFill>
                  <a:srgbClr val="456A2C"/>
                </a:solidFill>
                <a:latin typeface="Glacial Indifference"/>
              </a:rPr>
              <a:t>1. NODARBĪBA:  Koka kā celtniecības materiāla un koka konstrukciju energoefektivitātes vērtība </a:t>
            </a:r>
            <a:endParaRPr lang="es-ES" sz="1600" spc="80" dirty="0">
              <a:solidFill>
                <a:srgbClr val="456A2C"/>
              </a:solidFill>
              <a:latin typeface="Glacial Indifference"/>
            </a:endParaRPr>
          </a:p>
          <a:p>
            <a:pPr algn="r">
              <a:lnSpc>
                <a:spcPts val="2240"/>
              </a:lnSpc>
            </a:pP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extLst>
      <p:ext uri="{BB962C8B-B14F-4D97-AF65-F5344CB8AC3E}">
        <p14:creationId xmlns:p14="http://schemas.microsoft.com/office/powerpoint/2010/main" val="206045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TotalTime>
  <Words>874</Words>
  <Application>Microsoft Office PowerPoint</Application>
  <PresentationFormat>Custom</PresentationFormat>
  <Paragraphs>87</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Angsana New</vt:lpstr>
      <vt:lpstr>Glacial Indifference</vt:lpstr>
      <vt:lpstr>League Spartan</vt:lpstr>
      <vt:lpstr>Arial</vt:lpstr>
      <vt:lpstr>Glos</vt:lpstr>
      <vt:lpstr>Glacial Indifference Bold</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60</cp:revision>
  <dcterms:created xsi:type="dcterms:W3CDTF">2006-08-16T00:00:00Z</dcterms:created>
  <dcterms:modified xsi:type="dcterms:W3CDTF">2021-11-17T18:31:26Z</dcterms:modified>
  <dc:identifier>DAD7Xzioke4</dc:identifier>
</cp:coreProperties>
</file>