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72" r:id="rId7"/>
    <p:sldId id="274" r:id="rId8"/>
    <p:sldId id="275" r:id="rId9"/>
    <p:sldId id="26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  <p:embeddedFont>
      <p:font typeface="Glacial Indifference Bold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Segoe UI Black" panose="020B0A02040204020203" pitchFamily="34" charset="0"/>
      <p:bold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933840"/>
            <a:chOff x="0" y="0"/>
            <a:chExt cx="19941685" cy="6578454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2333699" y="2404404"/>
              <a:ext cx="16874229" cy="417405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3. </a:t>
              </a:r>
              <a:r>
                <a:rPr lang="lv-LV" sz="6600" spc="92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nodarbība</a:t>
              </a:r>
              <a:r>
                <a:rPr lang="en-US" sz="6600" spc="92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: </a:t>
              </a:r>
            </a:p>
            <a:p>
              <a:pPr marR="17780" lvl="0">
                <a:lnSpc>
                  <a:spcPct val="107000"/>
                </a:lnSpc>
                <a:spcAft>
                  <a:spcPts val="800"/>
                </a:spcAft>
              </a:pPr>
              <a:r>
                <a:rPr lang="lv-LV" sz="2400" spc="150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Pamācības santehnikai, sausās sienas konstrukcijām, blīvēšanai</a:t>
              </a:r>
            </a:p>
            <a:p>
              <a:pPr algn="l">
                <a:lnSpc>
                  <a:spcPts val="10580"/>
                </a:lnSpc>
              </a:pP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01735" y="5310205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lv-LV" sz="2700" spc="135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Prezentācija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151323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lv-LV" sz="2400" spc="150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mācību nodaļa: Koka ēku funkcionalitāte un efektivitāte/4. mācību nodaļa (LU4)</a:t>
              </a:r>
            </a:p>
            <a:p>
              <a:pPr algn="l">
                <a:lnSpc>
                  <a:spcPts val="3000"/>
                </a:lnSpc>
              </a:pP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spc="31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Prezentācijas pārskats</a:t>
              </a:r>
              <a:endParaRPr lang="en-US" sz="6200" spc="310" dirty="0">
                <a:solidFill>
                  <a:srgbClr val="456A2C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Santehnika</a:t>
              </a:r>
            </a:p>
            <a:p>
              <a:pPr algn="l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Sausās konstrukcijas un blīvēšanas sistēmas</a:t>
              </a:r>
            </a:p>
            <a:p>
              <a:pPr algn="l"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5651023"/>
              <a:ext cx="9431992" cy="75952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b="1" spc="185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APSKATĪTĀS TĒMAS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934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es-ES" sz="5400" b="1" spc="150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SANTEHNIKA</a:t>
              </a: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45028" y="971550"/>
            <a:ext cx="7114272" cy="4811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 nodrošinātu pietiekamu ūdens 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pgādi, ir svarīgi zināt katrai ēkai uzstādīto cauruļu īpašības, nodrošinot minimālo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nosacījumu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piemēram, dzeram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ūdens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piegādei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izturīb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 koroziju,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tempertūras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svārstību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pretestīb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kā arī pietiekam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plūsm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spiedien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28" name="Picture 4" descr="Plumbing Services – TNOL Mechanical Ltd - Edmonton, Alberta">
            <a:extLst>
              <a:ext uri="{FF2B5EF4-FFF2-40B4-BE49-F238E27FC236}">
                <a16:creationId xmlns:a16="http://schemas.microsoft.com/office/drawing/2014/main" id="{6155622C-BF91-4F29-977A-04D6151D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64" y="4761488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1DBEC3BB-B32A-4BDC-8618-868CEB7F2220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16699" y="800100"/>
            <a:ext cx="8290302" cy="4505444"/>
            <a:chOff x="-611125" y="-304801"/>
            <a:chExt cx="10298459" cy="6007259"/>
          </a:xfrm>
        </p:grpSpPr>
        <p:sp>
          <p:nvSpPr>
            <p:cNvPr id="3" name="TextBox 3"/>
            <p:cNvSpPr txBox="1"/>
            <p:nvPr/>
          </p:nvSpPr>
          <p:spPr>
            <a:xfrm>
              <a:off x="-611125" y="-304801"/>
              <a:ext cx="10298459" cy="30572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lv-LV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Atjaunojamās enerģijas ieguldījums ūdens sildīšanā</a:t>
              </a: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aules paneļu uzstādīšana ir ļoti ilgtspējīga sistēma, kas var palīdzēt apkures procesos, nodrošinot katru ēku ar minimālu daudzumu zemu enerģijas izmaksu karstā ūdens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uzsildīšanai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11125" y="2847659"/>
              <a:ext cx="10096590" cy="2854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 b="1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Higiēnas</a:t>
              </a:r>
              <a:r>
                <a:rPr lang="en-US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prasības</a:t>
              </a: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Līdztekus tīra ūdens apgādei ir ļoti svarīgi projektēt atbilstošu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kanalizācijas</a:t>
              </a:r>
              <a:r>
                <a:rPr lang="en-US" sz="240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tīklu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lai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izvadītu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visu netīro ūdeni no mājokļu iekšpuses, kā arī lietus ūdeni no jumta un terasēm.</a:t>
              </a:r>
              <a:endParaRPr lang="es-E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216551" cy="34777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Viela</a:t>
              </a:r>
              <a:r>
                <a:rPr lang="lv-LV" sz="6200" spc="31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 pārdomām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3403258"/>
            <a:ext cx="7117851" cy="5188040"/>
            <a:chOff x="0" y="859658"/>
            <a:chExt cx="9490469" cy="5521957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181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lv-LV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Aukstā ūdens padeve</a:t>
              </a: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Vairumā gadījumu ūdens jānodrošina no pilsētas sadales tīkla, kur ir 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vienots ēkas cauruļvadu tīkls, nodrošinot ūdeni visai ēkai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0" y="4102709"/>
              <a:ext cx="9490469" cy="2278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lv-LV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Karstā ūdens padeve</a:t>
              </a: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Katram mājoklim jābūt aprīkotam ar karsto ūdeni, ar privātu apkures sistēmu, kas uzstādīta mājokļa iekšienē, vai izmantojot kopēju apkures sistēmu visai ēkai, vai pat ar publisku karstā ūdens padevi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D3826F4-81EC-4FBE-B627-096145F5BFAD}"/>
              </a:ext>
            </a:extLst>
          </p:cNvPr>
          <p:cNvSpPr txBox="1"/>
          <p:nvPr/>
        </p:nvSpPr>
        <p:spPr>
          <a:xfrm>
            <a:off x="9616699" y="5530814"/>
            <a:ext cx="8092384" cy="257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 lang="en-US" sz="2400" b="1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359"/>
              </a:lnSpc>
            </a:pPr>
            <a:r>
              <a:rPr lang="lv-LV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</a:p>
          <a:p>
            <a:pPr algn="l">
              <a:lnSpc>
                <a:spcPts val="3359"/>
              </a:lnSpc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Izmantotie materiāli cauruļvadiem var būt metāl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izgatavoti no cementa sastāvdaļām, vai plastmasas, kurai ir vairākas dažādas specifiskas materiāla variācijas, bet visbiežāk tiek izgatavotas metāla vai plastmasas caurules.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00EA1597-C745-48CE-8934-E0C751D53E03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5" name="TextBox 5"/>
          <p:cNvSpPr txBox="1"/>
          <p:nvPr/>
        </p:nvSpPr>
        <p:spPr>
          <a:xfrm>
            <a:off x="7407138" y="746756"/>
            <a:ext cx="10880862" cy="98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lv-LV" sz="6200" spc="310" dirty="0">
                <a:solidFill>
                  <a:srgbClr val="456A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Cauruļu materiāli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7" name="Picture 4" descr="Plumbing Services – TNOL Mechanical Ltd - Edmonton, Alberta">
            <a:extLst>
              <a:ext uri="{FF2B5EF4-FFF2-40B4-BE49-F238E27FC236}">
                <a16:creationId xmlns:a16="http://schemas.microsoft.com/office/drawing/2014/main" id="{E2022444-3713-4815-A6AA-C15ECFE23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18670"/>
          <a:stretch/>
        </p:blipFill>
        <p:spPr bwMode="auto">
          <a:xfrm>
            <a:off x="0" y="3297618"/>
            <a:ext cx="5257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A469C7D-1059-4077-A5F4-1F4D6A85C4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 b="13181"/>
          <a:stretch/>
        </p:blipFill>
        <p:spPr bwMode="auto">
          <a:xfrm>
            <a:off x="5748377" y="1988328"/>
            <a:ext cx="1175385" cy="121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E5096AF-E617-42E8-8B02-9055A22689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19205" r="21553" b="31706"/>
          <a:stretch/>
        </p:blipFill>
        <p:spPr bwMode="auto">
          <a:xfrm>
            <a:off x="8900488" y="3452940"/>
            <a:ext cx="1322705" cy="1274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3728504-2BCF-4DCC-AE2E-B07CD450BC4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5026" r="21583" b="30560"/>
          <a:stretch/>
        </p:blipFill>
        <p:spPr bwMode="auto">
          <a:xfrm>
            <a:off x="5748377" y="4727385"/>
            <a:ext cx="1254002" cy="1288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38B26DE-32A5-4954-BBEB-020D67A6430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30666" r="20709" b="25119"/>
          <a:stretch/>
        </p:blipFill>
        <p:spPr bwMode="auto">
          <a:xfrm>
            <a:off x="8897608" y="6143307"/>
            <a:ext cx="1239520" cy="115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5470368-410F-4EF7-BF2E-9BE510B7803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17690" r="21757" b="29266"/>
          <a:stretch/>
        </p:blipFill>
        <p:spPr bwMode="auto">
          <a:xfrm>
            <a:off x="5806161" y="7360049"/>
            <a:ext cx="1196218" cy="1226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FE5254E-6BD4-488C-BD30-48A15499B17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23922" r="25620" b="28612"/>
          <a:stretch/>
        </p:blipFill>
        <p:spPr bwMode="auto">
          <a:xfrm>
            <a:off x="11801022" y="1988329"/>
            <a:ext cx="1070610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983BB8-FEA5-45C6-BF5C-FDFC8EBF2F3E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20378" r="25737" b="27575"/>
          <a:stretch/>
        </p:blipFill>
        <p:spPr bwMode="auto">
          <a:xfrm>
            <a:off x="16003537" y="2958432"/>
            <a:ext cx="1159510" cy="1146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1F356E2-125F-4242-ACD6-45508EA2058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23294" r="27158" b="32172"/>
          <a:stretch/>
        </p:blipFill>
        <p:spPr bwMode="auto">
          <a:xfrm>
            <a:off x="11811182" y="4124569"/>
            <a:ext cx="1088261" cy="1059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66096BD-387E-43F4-9F5B-AE92770A5A2F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15354" r="21929" b="35905"/>
          <a:stretch/>
        </p:blipFill>
        <p:spPr bwMode="auto">
          <a:xfrm>
            <a:off x="16339460" y="5208080"/>
            <a:ext cx="966853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155514C-3015-4F25-9343-FB45E82D6ECB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27202" r="26764" b="28901"/>
          <a:stretch/>
        </p:blipFill>
        <p:spPr bwMode="auto">
          <a:xfrm>
            <a:off x="15271238" y="5184150"/>
            <a:ext cx="1067766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B82E67C-2167-4EAB-AFCF-78F76FDB3FEF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16574" r="21336" b="26613"/>
          <a:stretch/>
        </p:blipFill>
        <p:spPr bwMode="auto">
          <a:xfrm>
            <a:off x="11811182" y="6346616"/>
            <a:ext cx="1105884" cy="1199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EFB84AB-F7F4-4C3F-A434-17EA86D7DB0E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15442" r="23295" b="24981"/>
          <a:stretch/>
        </p:blipFill>
        <p:spPr bwMode="auto">
          <a:xfrm>
            <a:off x="16110520" y="7336395"/>
            <a:ext cx="1067767" cy="1117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1F1ACEA-EBE9-407E-A9F5-0A048B2AC6B3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6762" r="15918" b="30051"/>
          <a:stretch/>
        </p:blipFill>
        <p:spPr bwMode="auto">
          <a:xfrm>
            <a:off x="11801023" y="8255819"/>
            <a:ext cx="1067766" cy="98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5762A9E-88C7-47E6-8965-D39E0184B78B}"/>
              </a:ext>
            </a:extLst>
          </p:cNvPr>
          <p:cNvSpPr txBox="1"/>
          <p:nvPr/>
        </p:nvSpPr>
        <p:spPr>
          <a:xfrm>
            <a:off x="7082589" y="1921637"/>
            <a:ext cx="412282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Čuguna caurules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134F2A8-F95E-4502-A118-9C8627AF0C5C}"/>
              </a:ext>
            </a:extLst>
          </p:cNvPr>
          <p:cNvSpPr txBox="1"/>
          <p:nvPr/>
        </p:nvSpPr>
        <p:spPr>
          <a:xfrm>
            <a:off x="7002379" y="4733848"/>
            <a:ext cx="4122821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Nerūsējošā tērauda caurules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0E8D7E4-1AB8-4ECA-BA8C-7B42848BE90B}"/>
              </a:ext>
            </a:extLst>
          </p:cNvPr>
          <p:cNvSpPr txBox="1"/>
          <p:nvPr/>
        </p:nvSpPr>
        <p:spPr>
          <a:xfrm>
            <a:off x="7002379" y="7382650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 caurules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C8BE24-8887-474C-9E18-81CC35B11FB4}"/>
              </a:ext>
            </a:extLst>
          </p:cNvPr>
          <p:cNvSpPr txBox="1"/>
          <p:nvPr/>
        </p:nvSpPr>
        <p:spPr>
          <a:xfrm>
            <a:off x="4744997" y="6133187"/>
            <a:ext cx="412282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Cinkotais  tērauds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ED929D-FAF7-41E0-B522-531B27190A59}"/>
              </a:ext>
            </a:extLst>
          </p:cNvPr>
          <p:cNvSpPr txBox="1"/>
          <p:nvPr/>
        </p:nvSpPr>
        <p:spPr>
          <a:xfrm>
            <a:off x="4744997" y="3415468"/>
            <a:ext cx="412282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Tērauda caurules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A7636A-CE15-4832-B2E7-46CB8A935B82}"/>
              </a:ext>
            </a:extLst>
          </p:cNvPr>
          <p:cNvSpPr txBox="1"/>
          <p:nvPr/>
        </p:nvSpPr>
        <p:spPr>
          <a:xfrm>
            <a:off x="12847569" y="1988327"/>
            <a:ext cx="412282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en-GB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PVC-U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741003-A91D-4D00-AA6D-07B2541ED025}"/>
              </a:ext>
            </a:extLst>
          </p:cNvPr>
          <p:cNvSpPr txBox="1"/>
          <p:nvPr/>
        </p:nvSpPr>
        <p:spPr>
          <a:xfrm>
            <a:off x="12847569" y="4130313"/>
            <a:ext cx="412282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Polietilēna caurules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D55BB17-2261-41E1-838A-1BD35FEBB4A7}"/>
              </a:ext>
            </a:extLst>
          </p:cNvPr>
          <p:cNvSpPr txBox="1"/>
          <p:nvPr/>
        </p:nvSpPr>
        <p:spPr>
          <a:xfrm>
            <a:off x="12910939" y="6388899"/>
            <a:ext cx="319345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Polipropilēns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AA95FFD-27E2-47AD-974A-B726B35A8932}"/>
              </a:ext>
            </a:extLst>
          </p:cNvPr>
          <p:cNvSpPr txBox="1"/>
          <p:nvPr/>
        </p:nvSpPr>
        <p:spPr>
          <a:xfrm>
            <a:off x="12917065" y="8292917"/>
            <a:ext cx="4389247" cy="93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Daudzslāņu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kompozītmateriālu caurules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1DC0684-4F39-47F1-9C14-CD62DD79EFFE}"/>
              </a:ext>
            </a:extLst>
          </p:cNvPr>
          <p:cNvSpPr txBox="1"/>
          <p:nvPr/>
        </p:nvSpPr>
        <p:spPr>
          <a:xfrm>
            <a:off x="12837390" y="2969832"/>
            <a:ext cx="319345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PVC-C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0E91954-5D80-4AE2-A665-7300252C1A36}"/>
              </a:ext>
            </a:extLst>
          </p:cNvPr>
          <p:cNvSpPr txBox="1"/>
          <p:nvPr/>
        </p:nvSpPr>
        <p:spPr>
          <a:xfrm>
            <a:off x="11460132" y="5183662"/>
            <a:ext cx="3396417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GB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PEX/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Polietilēns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573D1C5-9304-450D-B266-AF38F1E47AF2}"/>
              </a:ext>
            </a:extLst>
          </p:cNvPr>
          <p:cNvSpPr txBox="1"/>
          <p:nvPr/>
        </p:nvSpPr>
        <p:spPr>
          <a:xfrm>
            <a:off x="12837390" y="7327534"/>
            <a:ext cx="319345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59"/>
              </a:lnSpc>
            </a:pPr>
            <a:r>
              <a:rPr lang="lv-LV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Polibutilēns</a:t>
            </a:r>
            <a:endParaRPr lang="lv-LV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1B1BA195-A0C3-468C-9DB8-57DD4D16D74F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5432256"/>
            <a:chOff x="0" y="-95249"/>
            <a:chExt cx="9216551" cy="7243010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243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es-ES" sz="5400" spc="15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SAUSĀS KONSTRUKCIJAS UN BLĪVĒŠANAS SISTĒMAS</a:t>
              </a: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45028" y="971550"/>
            <a:ext cx="7114272" cy="722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Mūsdienās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pastāv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dažādi rūpniecisko fasāžu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materiālu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veidi, piemēram, gaismas sistēmas, kas sastāv no metāla un koka paneļiem, saliekami apmetuma paneļi un dažādas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iekārtās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sienas konstrukcijas, 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tehnoloģiska alternatīva un ekonomiski konkurētspējīga alternatīva salīdzinājumā ar tradicionālajiem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fasādes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veidiem, kas būvēti no dažādām keramikas ķieģeļu vai betona daļām.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šāda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veida industrializēta būvniecības sistēm</a:t>
            </a:r>
            <a:r>
              <a: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garantētu stabilitāti un izturību, ir nepieciešama atbalsta konstrukcija, kurai ir stiprinājuma un </a:t>
            </a:r>
            <a:r>
              <a:rPr lang="en-US" sz="2400" spc="12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fiksēšanas</a:t>
            </a:r>
            <a:r>
              <a: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elementi.</a:t>
            </a: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endParaRPr lang="en-US" sz="2400" b="1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endParaRPr lang="es-ES" sz="2400" b="1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EF8827BB-7295-4F96-A626-ABF6C422278C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8978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216551" cy="34777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Viela</a:t>
              </a:r>
              <a:r>
                <a:rPr lang="lv-LV" sz="6200" spc="31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 pārdomām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86596C1-94CD-4AC1-85AC-B26796407795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66730073-558A-4683-AF2C-4F2D6971DFAD}"/>
              </a:ext>
            </a:extLst>
          </p:cNvPr>
          <p:cNvGrpSpPr/>
          <p:nvPr/>
        </p:nvGrpSpPr>
        <p:grpSpPr>
          <a:xfrm>
            <a:off x="9651560" y="213245"/>
            <a:ext cx="8290302" cy="4505444"/>
            <a:chOff x="-611125" y="-304801"/>
            <a:chExt cx="10298459" cy="6007259"/>
          </a:xfrm>
        </p:grpSpPr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73B0FDE0-3D86-4DCF-BF5E-3875A1406AAA}"/>
                </a:ext>
              </a:extLst>
            </p:cNvPr>
            <p:cNvSpPr txBox="1"/>
            <p:nvPr/>
          </p:nvSpPr>
          <p:spPr>
            <a:xfrm>
              <a:off x="-611125" y="-304801"/>
              <a:ext cx="10298459" cy="30572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lv-LV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Atjaunojamās enerģijas ieguldījums ūdens sildīšanā</a:t>
              </a: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aules paneļu uzstādīšana ir ļoti ilgtspējīga sistēma, kas var palīdzēt apkures procesos, nodrošinot katru ēku ar minimālu daudzumu zemu enerģijas izmaksu karstā ūdens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uzsildīšanai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F76B2EF-1E00-4D3E-B67F-0DFC9203976B}"/>
                </a:ext>
              </a:extLst>
            </p:cNvPr>
            <p:cNvSpPr txBox="1"/>
            <p:nvPr/>
          </p:nvSpPr>
          <p:spPr>
            <a:xfrm>
              <a:off x="-611125" y="2847659"/>
              <a:ext cx="10096590" cy="2854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 b="1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Higiēnas</a:t>
              </a:r>
              <a:r>
                <a:rPr lang="en-US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prasības</a:t>
              </a:r>
              <a:endParaRPr lang="en-US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Līdztekus tīra ūdens apgādei ir ļoti svarīgi projektēt atbilstošu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kanalizācijas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tīklu, lai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izvadītu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visu netīro ūdeni no mājokļu iekšpuses, kā arī lietus ūdeni no jumta un terasēm.</a:t>
              </a:r>
              <a:endParaRPr lang="es-E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4387E915-795D-4ED6-8D5E-F181731BE777}"/>
              </a:ext>
            </a:extLst>
          </p:cNvPr>
          <p:cNvSpPr txBox="1"/>
          <p:nvPr/>
        </p:nvSpPr>
        <p:spPr>
          <a:xfrm>
            <a:off x="9651560" y="5226116"/>
            <a:ext cx="8092384" cy="257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 lang="en-US" sz="2400" b="1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359"/>
              </a:lnSpc>
            </a:pPr>
            <a:r>
              <a:rPr lang="lv-LV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</a:p>
          <a:p>
            <a:pPr algn="l">
              <a:lnSpc>
                <a:spcPts val="3359"/>
              </a:lnSpc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Izmantotie materiāli cauruļvadiem var būt metāl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izgatavoti no cementa sastāvdaļām, vai plastmasas, kurai ir vairākas dažādas specifiskas materiāla variācijas, bet visbiežāk tiek izgatavotas metāla vai plastmasas caurules.</a:t>
            </a:r>
          </a:p>
        </p:txBody>
      </p:sp>
    </p:spTree>
    <p:extLst>
      <p:ext uri="{BB962C8B-B14F-4D97-AF65-F5344CB8AC3E}">
        <p14:creationId xmlns:p14="http://schemas.microsoft.com/office/powerpoint/2010/main" val="86091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57441" y="311624"/>
            <a:ext cx="7787737" cy="8208210"/>
            <a:chOff x="-229546" y="-702475"/>
            <a:chExt cx="9715011" cy="10944279"/>
          </a:xfrm>
        </p:grpSpPr>
        <p:sp>
          <p:nvSpPr>
            <p:cNvPr id="3" name="TextBox 3"/>
            <p:cNvSpPr txBox="1"/>
            <p:nvPr/>
          </p:nvSpPr>
          <p:spPr>
            <a:xfrm>
              <a:off x="-198660" y="-702475"/>
              <a:ext cx="9490469" cy="2227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lv-LV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Paneļi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Paneļi ir elements, kas piešķir</a:t>
              </a: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noslēgtu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ārējo izskatu atkarībā no krāsas un izvēlētās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tekstūras</a:t>
              </a: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lv-LV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5004" y="3166078"/>
              <a:ext cx="9490469" cy="2979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lv-LV" sz="2400" b="1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Palīgkonstrukcijas</a:t>
              </a:r>
              <a:endParaRPr lang="lv-LV" sz="2400" b="1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Palīgkonstrukcija ir tā, kas pārnes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uzņemtos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spēkus, galvenokārt savu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paš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svaru un vēja iedarbību, uz ēkas nesošo konstrukciju.</a:t>
              </a: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F9A1D6BE-5BEA-483E-B16E-B750AC8DF9D8}"/>
                </a:ext>
              </a:extLst>
            </p:cNvPr>
            <p:cNvSpPr txBox="1"/>
            <p:nvPr/>
          </p:nvSpPr>
          <p:spPr>
            <a:xfrm>
              <a:off x="-229546" y="6523522"/>
              <a:ext cx="9715011" cy="3718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lv-LV" sz="2400" b="1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Izolācija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Vairumā gadījumu, lai nodrošinātu sienu kompozīcijas labākos </a:t>
              </a:r>
              <a:r>
                <a:rPr lang="lv-LV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hidrotermiskos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termiskos apstākļus, starp konstrukcijām tiek izvietoti zināms izolācijas materiāli.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815266"/>
              <a:ext cx="9216551" cy="16179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spc="31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Elementi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26A5A9-F83E-4C7A-A19A-AFCFDD75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66" y="3322787"/>
            <a:ext cx="7787737" cy="5646429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938E0C3B-22DC-48CF-B5E9-A0E4031B1B2C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8525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8516" y="962977"/>
            <a:ext cx="16573500" cy="789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Sauso konstrukciju priekšrocības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04396"/>
            <a:chOff x="0" y="-19050"/>
            <a:chExt cx="9013889" cy="2672527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KVALITĀTE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692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Augsta produkta kvalitātes kontrole un viendabīgums, jo to ražo rūpnieciskās iekārtās.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50672"/>
            <a:chOff x="0" y="-19050"/>
            <a:chExt cx="9013889" cy="3267562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54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MAZS SVARS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7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ateriāli, kas veido paneļus un palīgkonstrukcijas elementus, ir viegli, </a:t>
              </a: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 tie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</a:t>
              </a: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 nelielu biezumu</a:t>
              </a: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tomēr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tie var sasniegt nepieciešamo stingrību</a:t>
              </a:r>
              <a:endPara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0413"/>
            <a:chOff x="0" y="-19050"/>
            <a:chExt cx="9013889" cy="325388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7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BŪVNIECĪBAS ĀTRUMS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73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Paneļi tiek ražoti darbnīcā, savukārt citas darbības tiek veiktas “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</a:t>
              </a:r>
              <a:r>
                <a:rPr lang="en-US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vietas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 Ierodoties būvlaukumā, tos samontē ar sausām sistēmām.</a:t>
              </a:r>
              <a:r>
                <a:rPr lang="en-GB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4656"/>
            <a:chOff x="0" y="-19050"/>
            <a:chExt cx="9013889" cy="2686207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7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PLAŠAS IESPĒJAS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Aft>
                  <a:spcPts val="600"/>
                </a:spcAft>
              </a:pP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Lielas plastmasas iespējas ar plašu apdares materiālu, formu, izmēru, virs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ējo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tekstūru</a:t>
              </a:r>
              <a:r>
                <a:rPr lang="lv-LV" sz="2400" spc="12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krāsu klāstu. 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10CA8A6-9FE7-46B5-8016-589B391D593B}"/>
              </a:ext>
            </a:extLst>
          </p:cNvPr>
          <p:cNvSpPr txBox="1"/>
          <p:nvPr/>
        </p:nvSpPr>
        <p:spPr>
          <a:xfrm>
            <a:off x="9651560" y="9574054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3. nodarbība: Pamācības santehnikai, sauso sienu konstrukcijai, blīvēšanai</a:t>
            </a:r>
          </a:p>
          <a:p>
            <a:pPr algn="r">
              <a:lnSpc>
                <a:spcPts val="2240"/>
              </a:lnSpc>
            </a:pPr>
            <a:r>
              <a:rPr lang="en-GB" sz="1600" spc="80" dirty="0">
                <a:solidFill>
                  <a:srgbClr val="52584D"/>
                </a:solidFill>
                <a:latin typeface="Glacial Indifference"/>
              </a:rPr>
              <a:t>.</a:t>
            </a:r>
            <a:endParaRPr lang="es-ES" sz="1600" spc="80" dirty="0">
              <a:solidFill>
                <a:srgbClr val="52584D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733</Words>
  <Application>Microsoft Office PowerPoint</Application>
  <PresentationFormat>Custom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League Spartan</vt:lpstr>
      <vt:lpstr>Verdana</vt:lpstr>
      <vt:lpstr>Segoe UI Black</vt:lpstr>
      <vt:lpstr>Glacial Indifference</vt:lpstr>
      <vt:lpstr>Glacial Indifference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Rasma</cp:lastModifiedBy>
  <cp:revision>75</cp:revision>
  <dcterms:created xsi:type="dcterms:W3CDTF">2006-08-16T00:00:00Z</dcterms:created>
  <dcterms:modified xsi:type="dcterms:W3CDTF">2022-03-21T07:17:54Z</dcterms:modified>
  <dc:identifier>DAD7Xzioke4</dc:identifier>
</cp:coreProperties>
</file>